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_rels/presentation.xml.rels" ContentType="application/vnd.openxmlformats-package.relationships+xml"/>
  <Override PartName="/ppt/media/image13.png" ContentType="image/png"/>
  <Override PartName="/ppt/media/image4.png" ContentType="image/png"/>
  <Override PartName="/ppt/media/image9.png" ContentType="image/png"/>
  <Override PartName="/ppt/media/image18.png" ContentType="image/png"/>
  <Override PartName="/ppt/media/image12.png" ContentType="image/png"/>
  <Override PartName="/ppt/media/image3.png" ContentType="image/png"/>
  <Override PartName="/ppt/media/image19.jpeg" ContentType="image/jpeg"/>
  <Override PartName="/ppt/media/image14.png" ContentType="image/png"/>
  <Override PartName="/ppt/media/image5.png" ContentType="image/png"/>
  <Override PartName="/ppt/media/image6.png" ContentType="image/png"/>
  <Override PartName="/ppt/media/image15.png" ContentType="image/png"/>
  <Override PartName="/ppt/media/image10.png" ContentType="image/png"/>
  <Override PartName="/ppt/media/image1.png" ContentType="image/png"/>
  <Override PartName="/ppt/media/image16.png" ContentType="image/png"/>
  <Override PartName="/ppt/media/image7.png" ContentType="image/png"/>
  <Override PartName="/ppt/media/image11.png" ContentType="image/png"/>
  <Override PartName="/ppt/media/image2.png" ContentType="image/png"/>
  <Override PartName="/ppt/media/image17.png" ContentType="image/png"/>
  <Override PartName="/ppt/media/image8.png" ContentType="image/png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5.xml" ContentType="application/vnd.openxmlformats-officedocument.presentationml.slide+xml"/>
  <Override PartName="/ppt/slides/slide44.xml" ContentType="application/vnd.openxmlformats-officedocument.presentationml.slide+xml"/>
  <Override PartName="/ppt/slides/slide43.xml" ContentType="application/vnd.openxmlformats-officedocument.presentationml.slide+xml"/>
  <Override PartName="/ppt/slides/slide42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6.xml" ContentType="application/vnd.openxmlformats-officedocument.presentationml.slide+xml"/>
  <Override PartName="/ppt/slides/slide8.xml" ContentType="application/vnd.openxmlformats-officedocument.presentationml.slide+xml"/>
  <Override PartName="/ppt/slides/slide4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14.xml" ContentType="application/vnd.openxmlformats-officedocument.presentationml.slide+xml"/>
  <Override PartName="/ppt/slides/slide60.xml" ContentType="application/vnd.openxmlformats-officedocument.presentationml.slide+xml"/>
  <Override PartName="/ppt/slides/slide18.xml" ContentType="application/vnd.openxmlformats-officedocument.presentationml.slide+xml"/>
  <Override PartName="/ppt/slides/slide61.xml" ContentType="application/vnd.openxmlformats-officedocument.presentationml.slide+xml"/>
  <Override PartName="/ppt/slides/slide19.xml" ContentType="application/vnd.openxmlformats-officedocument.presentationml.slide+xml"/>
  <Override PartName="/ppt/slides/slide62.xml" ContentType="application/vnd.openxmlformats-officedocument.presentationml.slide+xml"/>
  <Override PartName="/ppt/slides/slide75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74.xml" ContentType="application/vnd.openxmlformats-officedocument.presentationml.slide+xml"/>
  <Override PartName="/ppt/slides/slide73.xml" ContentType="application/vnd.openxmlformats-officedocument.presentationml.slide+xml"/>
  <Override PartName="/ppt/slides/slide72.xml" ContentType="application/vnd.openxmlformats-officedocument.presentationml.slide+xml"/>
  <Override PartName="/ppt/slides/_rels/slide36.xml.rels" ContentType="application/vnd.openxmlformats-package.relationships+xml"/>
  <Override PartName="/ppt/slides/_rels/slide35.xml.rels" ContentType="application/vnd.openxmlformats-package.relationships+xml"/>
  <Override PartName="/ppt/slides/_rels/slide34.xml.rels" ContentType="application/vnd.openxmlformats-package.relationships+xml"/>
  <Override PartName="/ppt/slides/_rels/slide33.xml.rels" ContentType="application/vnd.openxmlformats-package.relationships+xml"/>
  <Override PartName="/ppt/slides/_rels/slide13.xml.rels" ContentType="application/vnd.openxmlformats-package.relationships+xml"/>
  <Override PartName="/ppt/slides/_rels/slide59.xml.rels" ContentType="application/vnd.openxmlformats-package.relationships+xml"/>
  <Override PartName="/ppt/slides/_rels/slide22.xml.rels" ContentType="application/vnd.openxmlformats-package.relationships+xml"/>
  <Override PartName="/ppt/slides/_rels/slide5.xml.rels" ContentType="application/vnd.openxmlformats-package.relationships+xml"/>
  <Override PartName="/ppt/slides/_rels/slide49.xml.rels" ContentType="application/vnd.openxmlformats-package.relationships+xml"/>
  <Override PartName="/ppt/slides/_rels/slide12.xml.rels" ContentType="application/vnd.openxmlformats-package.relationships+xml"/>
  <Override PartName="/ppt/slides/_rels/slide58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48.xml.rels" ContentType="application/vnd.openxmlformats-package.relationships+xml"/>
  <Override PartName="/ppt/slides/_rels/slide11.xml.rels" ContentType="application/vnd.openxmlformats-package.relationships+xml"/>
  <Override PartName="/ppt/slides/_rels/slide57.xml.rels" ContentType="application/vnd.openxmlformats-package.relationships+xml"/>
  <Override PartName="/ppt/slides/_rels/slide60.xml.rels" ContentType="application/vnd.openxmlformats-package.relationships+xml"/>
  <Override PartName="/ppt/slides/_rels/slide18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61.xml.rels" ContentType="application/vnd.openxmlformats-package.relationships+xml"/>
  <Override PartName="/ppt/slides/_rels/slide19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46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37.xml.rels" ContentType="application/vnd.openxmlformats-package.relationships+xml"/>
  <Override PartName="/ppt/slides/_rels/slide56.xml.rels" ContentType="application/vnd.openxmlformats-package.relationships+xml"/>
  <Override PartName="/ppt/slides/_rels/slide2.xml.rels" ContentType="application/vnd.openxmlformats-package.relationships+xml"/>
  <Override PartName="/ppt/slides/_rels/slide44.xml.rels" ContentType="application/vnd.openxmlformats-package.relationships+xml"/>
  <Override PartName="/ppt/slides/_rels/slide55.xml.rels" ContentType="application/vnd.openxmlformats-package.relationships+xml"/>
  <Override PartName="/ppt/slides/_rels/slide43.xml.rels" ContentType="application/vnd.openxmlformats-package.relationships+xml"/>
  <Override PartName="/ppt/slides/_rels/slide54.xml.rels" ContentType="application/vnd.openxmlformats-package.relationships+xml"/>
  <Override PartName="/ppt/slides/_rels/slide42.xml.rels" ContentType="application/vnd.openxmlformats-package.relationships+xml"/>
  <Override PartName="/ppt/slides/_rels/slide16.xml.rels" ContentType="application/vnd.openxmlformats-package.relationships+xml"/>
  <Override PartName="/ppt/slides/_rels/slide53.xml.rels" ContentType="application/vnd.openxmlformats-package.relationships+xml"/>
  <Override PartName="/ppt/slides/_rels/slide39.xml.rels" ContentType="application/vnd.openxmlformats-package.relationships+xml"/>
  <Override PartName="/ppt/slides/_rels/slide41.xml.rels" ContentType="application/vnd.openxmlformats-package.relationships+xml"/>
  <Override PartName="/ppt/slides/_rels/slide15.xml.rels" ContentType="application/vnd.openxmlformats-package.relationships+xml"/>
  <Override PartName="/ppt/slides/_rels/slide52.xml.rels" ContentType="application/vnd.openxmlformats-package.relationships+xml"/>
  <Override PartName="/ppt/slides/_rels/slide38.xml.rels" ContentType="application/vnd.openxmlformats-package.relationships+xml"/>
  <Override PartName="/ppt/slides/_rels/slide40.xml.rels" ContentType="application/vnd.openxmlformats-package.relationships+xml"/>
  <Override PartName="/ppt/slides/_rels/slide14.xml.rels" ContentType="application/vnd.openxmlformats-package.relationships+xml"/>
  <Override PartName="/ppt/slides/_rels/slide51.xml.rels" ContentType="application/vnd.openxmlformats-package.relationships+xml"/>
  <Override PartName="/ppt/slides/_rels/slide50.xml.rels" ContentType="application/vnd.openxmlformats-package.relationships+xml"/>
  <Override PartName="/ppt/slides/_rels/slide45.xml.rels" ContentType="application/vnd.openxmlformats-package.relationships+xml"/>
  <Override PartName="/ppt/slides/_rels/slide62.xml.rels" ContentType="application/vnd.openxmlformats-package.relationships+xml"/>
  <Override PartName="/ppt/slides/_rels/slide75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63.xml.rels" ContentType="application/vnd.openxmlformats-package.relationships+xml"/>
  <Override PartName="/ppt/slides/_rels/slide74.xml.rels" ContentType="application/vnd.openxmlformats-package.relationships+xml"/>
  <Override PartName="/ppt/slides/_rels/slide73.xml.rels" ContentType="application/vnd.openxmlformats-package.relationships+xml"/>
  <Override PartName="/ppt/slides/_rels/slide72.xml.rels" ContentType="application/vnd.openxmlformats-package.relationships+xml"/>
  <Override PartName="/ppt/slides/_rels/slide71.xml.rels" ContentType="application/vnd.openxmlformats-package.relationships+xml"/>
  <Override PartName="/ppt/slides/_rels/slide1.xml.rels" ContentType="application/vnd.openxmlformats-package.relationships+xml"/>
  <Override PartName="/ppt/slides/_rels/slide29.xml.rels" ContentType="application/vnd.openxmlformats-package.relationships+xml"/>
  <Override PartName="/ppt/slides/_rels/slide69.xml.rels" ContentType="application/vnd.openxmlformats-package.relationships+xml"/>
  <Override PartName="/ppt/slides/_rels/slide32.xml.rels" ContentType="application/vnd.openxmlformats-package.relationships+xml"/>
  <Override PartName="/ppt/slides/_rels/slide70.xml.rels" ContentType="application/vnd.openxmlformats-package.relationships+xml"/>
  <Override PartName="/ppt/slides/_rels/slide28.xml.rels" ContentType="application/vnd.openxmlformats-package.relationships+xml"/>
  <Override PartName="/ppt/slides/_rels/slide68.xml.rels" ContentType="application/vnd.openxmlformats-package.relationships+xml"/>
  <Override PartName="/ppt/slides/_rels/slide31.xml.rels" ContentType="application/vnd.openxmlformats-package.relationships+xml"/>
  <Override PartName="/ppt/slides/_rels/slide67.xml.rels" ContentType="application/vnd.openxmlformats-package.relationships+xml"/>
  <Override PartName="/ppt/slides/_rels/slide30.xml.rels" ContentType="application/vnd.openxmlformats-package.relationships+xml"/>
  <Override PartName="/ppt/slides/_rels/slide66.xml.rels" ContentType="application/vnd.openxmlformats-package.relationships+xml"/>
  <Override PartName="/ppt/slides/_rels/slide65.xml.rels" ContentType="application/vnd.openxmlformats-package.relationships+xml"/>
  <Override PartName="/ppt/slides/_rels/slide27.xml.rels" ContentType="application/vnd.openxmlformats-package.relationships+xml"/>
  <Override PartName="/ppt/slides/_rels/slide64.xml.rels" ContentType="application/vnd.openxmlformats-package.relationships+xml"/>
  <Override PartName="/ppt/slides/_rels/slide10.xml.rels" ContentType="application/vnd.openxmlformats-package.relationships+xml"/>
  <Override PartName="/ppt/slides/_rels/slide47.xml.rels" ContentType="application/vnd.openxmlformats-package.relationships+xml"/>
  <Override PartName="/ppt/slides/_rels/slide17.xml.rels" ContentType="application/vnd.openxmlformats-package.relationships+xml"/>
  <Override PartName="/ppt/slides/_rels/slide3.xml.rels" ContentType="application/vnd.openxmlformats-package.relationships+xml"/>
  <Override PartName="/ppt/slides/_rels/slide20.xml.rels" ContentType="application/vnd.openxmlformats-package.relationships+xml"/>
  <Override PartName="/ppt/slides/slide71.xml" ContentType="application/vnd.openxmlformats-officedocument.presentationml.slide+xml"/>
  <Override PartName="/ppt/slides/slide29.xml" ContentType="application/vnd.openxmlformats-officedocument.presentationml.slide+xml"/>
  <Override PartName="/ppt/slides/slide69.xml" ContentType="application/vnd.openxmlformats-officedocument.presentationml.slide+xml"/>
  <Override PartName="/ppt/slides/slide32.xml" ContentType="application/vnd.openxmlformats-officedocument.presentationml.slide+xml"/>
  <Override PartName="/ppt/slides/slide70.xml" ContentType="application/vnd.openxmlformats-officedocument.presentationml.slide+xml"/>
  <Override PartName="/ppt/slides/slide28.xml" ContentType="application/vnd.openxmlformats-officedocument.presentationml.slide+xml"/>
  <Override PartName="/ppt/slides/slide68.xml" ContentType="application/vnd.openxmlformats-officedocument.presentationml.slide+xml"/>
  <Override PartName="/ppt/slides/slide31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6.xml" ContentType="application/vnd.openxmlformats-officedocument.presentationml.slide+xml"/>
  <Override PartName="/ppt/slides/slide65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17.xml" ContentType="application/vnd.openxmlformats-officedocument.presentationml.slide+xml"/>
  <Override PartName="/ppt/slides/slide9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4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5.xml" ContentType="application/vnd.openxmlformats-officedocument.presentationml.slide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298" r:id="rId52"/>
    <p:sldId id="299" r:id="rId53"/>
    <p:sldId id="300" r:id="rId54"/>
    <p:sldId id="301" r:id="rId55"/>
    <p:sldId id="302" r:id="rId56"/>
    <p:sldId id="303" r:id="rId57"/>
    <p:sldId id="304" r:id="rId58"/>
    <p:sldId id="305" r:id="rId59"/>
    <p:sldId id="306" r:id="rId60"/>
    <p:sldId id="307" r:id="rId61"/>
    <p:sldId id="308" r:id="rId62"/>
    <p:sldId id="309" r:id="rId63"/>
    <p:sldId id="310" r:id="rId64"/>
    <p:sldId id="311" r:id="rId65"/>
    <p:sldId id="312" r:id="rId66"/>
    <p:sldId id="313" r:id="rId67"/>
    <p:sldId id="314" r:id="rId68"/>
    <p:sldId id="315" r:id="rId69"/>
    <p:sldId id="316" r:id="rId70"/>
    <p:sldId id="317" r:id="rId71"/>
    <p:sldId id="318" r:id="rId72"/>
    <p:sldId id="319" r:id="rId73"/>
    <p:sldId id="320" r:id="rId74"/>
    <p:sldId id="321" r:id="rId75"/>
    <p:sldId id="322" r:id="rId76"/>
    <p:sldId id="323" r:id="rId77"/>
    <p:sldId id="324" r:id="rId78"/>
    <p:sldId id="325" r:id="rId79"/>
    <p:sldId id="326" r:id="rId80"/>
    <p:sldId id="327" r:id="rId81"/>
    <p:sldId id="328" r:id="rId82"/>
    <p:sldId id="329" r:id="rId83"/>
    <p:sldId id="330" r:id="rId84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Relationship Id="rId29" Type="http://schemas.openxmlformats.org/officeDocument/2006/relationships/slide" Target="slides/slide20.xml"/><Relationship Id="rId30" Type="http://schemas.openxmlformats.org/officeDocument/2006/relationships/slide" Target="slides/slide21.xml"/><Relationship Id="rId31" Type="http://schemas.openxmlformats.org/officeDocument/2006/relationships/slide" Target="slides/slide22.xml"/><Relationship Id="rId32" Type="http://schemas.openxmlformats.org/officeDocument/2006/relationships/slide" Target="slides/slide23.xml"/><Relationship Id="rId33" Type="http://schemas.openxmlformats.org/officeDocument/2006/relationships/slide" Target="slides/slide24.xml"/><Relationship Id="rId34" Type="http://schemas.openxmlformats.org/officeDocument/2006/relationships/slide" Target="slides/slide25.xml"/><Relationship Id="rId35" Type="http://schemas.openxmlformats.org/officeDocument/2006/relationships/slide" Target="slides/slide26.xml"/><Relationship Id="rId36" Type="http://schemas.openxmlformats.org/officeDocument/2006/relationships/slide" Target="slides/slide27.xml"/><Relationship Id="rId37" Type="http://schemas.openxmlformats.org/officeDocument/2006/relationships/slide" Target="slides/slide28.xml"/><Relationship Id="rId38" Type="http://schemas.openxmlformats.org/officeDocument/2006/relationships/slide" Target="slides/slide29.xml"/><Relationship Id="rId39" Type="http://schemas.openxmlformats.org/officeDocument/2006/relationships/slide" Target="slides/slide30.xml"/><Relationship Id="rId40" Type="http://schemas.openxmlformats.org/officeDocument/2006/relationships/slide" Target="slides/slide31.xml"/><Relationship Id="rId41" Type="http://schemas.openxmlformats.org/officeDocument/2006/relationships/slide" Target="slides/slide32.xml"/><Relationship Id="rId42" Type="http://schemas.openxmlformats.org/officeDocument/2006/relationships/slide" Target="slides/slide33.xml"/><Relationship Id="rId43" Type="http://schemas.openxmlformats.org/officeDocument/2006/relationships/slide" Target="slides/slide34.xml"/><Relationship Id="rId44" Type="http://schemas.openxmlformats.org/officeDocument/2006/relationships/slide" Target="slides/slide35.xml"/><Relationship Id="rId45" Type="http://schemas.openxmlformats.org/officeDocument/2006/relationships/slide" Target="slides/slide36.xml"/><Relationship Id="rId46" Type="http://schemas.openxmlformats.org/officeDocument/2006/relationships/slide" Target="slides/slide37.xml"/><Relationship Id="rId47" Type="http://schemas.openxmlformats.org/officeDocument/2006/relationships/slide" Target="slides/slide38.xml"/><Relationship Id="rId48" Type="http://schemas.openxmlformats.org/officeDocument/2006/relationships/slide" Target="slides/slide39.xml"/><Relationship Id="rId49" Type="http://schemas.openxmlformats.org/officeDocument/2006/relationships/slide" Target="slides/slide40.xml"/><Relationship Id="rId50" Type="http://schemas.openxmlformats.org/officeDocument/2006/relationships/slide" Target="slides/slide41.xml"/><Relationship Id="rId51" Type="http://schemas.openxmlformats.org/officeDocument/2006/relationships/slide" Target="slides/slide42.xml"/><Relationship Id="rId52" Type="http://schemas.openxmlformats.org/officeDocument/2006/relationships/slide" Target="slides/slide43.xml"/><Relationship Id="rId53" Type="http://schemas.openxmlformats.org/officeDocument/2006/relationships/slide" Target="slides/slide44.xml"/><Relationship Id="rId54" Type="http://schemas.openxmlformats.org/officeDocument/2006/relationships/slide" Target="slides/slide45.xml"/><Relationship Id="rId55" Type="http://schemas.openxmlformats.org/officeDocument/2006/relationships/slide" Target="slides/slide46.xml"/><Relationship Id="rId56" Type="http://schemas.openxmlformats.org/officeDocument/2006/relationships/slide" Target="slides/slide47.xml"/><Relationship Id="rId57" Type="http://schemas.openxmlformats.org/officeDocument/2006/relationships/slide" Target="slides/slide48.xml"/><Relationship Id="rId58" Type="http://schemas.openxmlformats.org/officeDocument/2006/relationships/slide" Target="slides/slide49.xml"/><Relationship Id="rId59" Type="http://schemas.openxmlformats.org/officeDocument/2006/relationships/slide" Target="slides/slide50.xml"/><Relationship Id="rId60" Type="http://schemas.openxmlformats.org/officeDocument/2006/relationships/slide" Target="slides/slide51.xml"/><Relationship Id="rId61" Type="http://schemas.openxmlformats.org/officeDocument/2006/relationships/slide" Target="slides/slide52.xml"/><Relationship Id="rId62" Type="http://schemas.openxmlformats.org/officeDocument/2006/relationships/slide" Target="slides/slide53.xml"/><Relationship Id="rId63" Type="http://schemas.openxmlformats.org/officeDocument/2006/relationships/slide" Target="slides/slide54.xml"/><Relationship Id="rId64" Type="http://schemas.openxmlformats.org/officeDocument/2006/relationships/slide" Target="slides/slide55.xml"/><Relationship Id="rId65" Type="http://schemas.openxmlformats.org/officeDocument/2006/relationships/slide" Target="slides/slide56.xml"/><Relationship Id="rId66" Type="http://schemas.openxmlformats.org/officeDocument/2006/relationships/slide" Target="slides/slide57.xml"/><Relationship Id="rId67" Type="http://schemas.openxmlformats.org/officeDocument/2006/relationships/slide" Target="slides/slide58.xml"/><Relationship Id="rId68" Type="http://schemas.openxmlformats.org/officeDocument/2006/relationships/slide" Target="slides/slide59.xml"/><Relationship Id="rId69" Type="http://schemas.openxmlformats.org/officeDocument/2006/relationships/slide" Target="slides/slide60.xml"/><Relationship Id="rId70" Type="http://schemas.openxmlformats.org/officeDocument/2006/relationships/slide" Target="slides/slide61.xml"/><Relationship Id="rId71" Type="http://schemas.openxmlformats.org/officeDocument/2006/relationships/slide" Target="slides/slide62.xml"/><Relationship Id="rId72" Type="http://schemas.openxmlformats.org/officeDocument/2006/relationships/slide" Target="slides/slide63.xml"/><Relationship Id="rId73" Type="http://schemas.openxmlformats.org/officeDocument/2006/relationships/slide" Target="slides/slide64.xml"/><Relationship Id="rId74" Type="http://schemas.openxmlformats.org/officeDocument/2006/relationships/slide" Target="slides/slide65.xml"/><Relationship Id="rId75" Type="http://schemas.openxmlformats.org/officeDocument/2006/relationships/slide" Target="slides/slide66.xml"/><Relationship Id="rId76" Type="http://schemas.openxmlformats.org/officeDocument/2006/relationships/slide" Target="slides/slide67.xml"/><Relationship Id="rId77" Type="http://schemas.openxmlformats.org/officeDocument/2006/relationships/slide" Target="slides/slide68.xml"/><Relationship Id="rId78" Type="http://schemas.openxmlformats.org/officeDocument/2006/relationships/slide" Target="slides/slide69.xml"/><Relationship Id="rId79" Type="http://schemas.openxmlformats.org/officeDocument/2006/relationships/slide" Target="slides/slide70.xml"/><Relationship Id="rId80" Type="http://schemas.openxmlformats.org/officeDocument/2006/relationships/slide" Target="slides/slide71.xml"/><Relationship Id="rId81" Type="http://schemas.openxmlformats.org/officeDocument/2006/relationships/slide" Target="slides/slide72.xml"/><Relationship Id="rId82" Type="http://schemas.openxmlformats.org/officeDocument/2006/relationships/slide" Target="slides/slide73.xml"/><Relationship Id="rId83" Type="http://schemas.openxmlformats.org/officeDocument/2006/relationships/slide" Target="slides/slide74.xml"/><Relationship Id="rId84" Type="http://schemas.openxmlformats.org/officeDocument/2006/relationships/slide" Target="slides/slide75.xml"/><Relationship Id="rId8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1444760" y="0"/>
            <a:ext cx="742320" cy="68511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11438640" y="6453360"/>
            <a:ext cx="75924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00BC42AB-925F-405E-8D8D-679A333ACB7E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CustomShape 3"/>
          <p:cNvSpPr/>
          <p:nvPr/>
        </p:nvSpPr>
        <p:spPr>
          <a:xfrm>
            <a:off x="912240" y="1268280"/>
            <a:ext cx="920916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3160" cy="563040"/>
          </a:xfrm>
          <a:prstGeom prst="rect">
            <a:avLst/>
          </a:prstGeom>
          <a:ln w="0">
            <a:noFill/>
          </a:ln>
        </p:spPr>
      </p:pic>
      <p:pic>
        <p:nvPicPr>
          <p:cNvPr id="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9000" cy="515160"/>
          </a:xfrm>
          <a:prstGeom prst="rect">
            <a:avLst/>
          </a:prstGeom>
          <a:ln w="0">
            <a:noFill/>
          </a:ln>
        </p:spPr>
      </p:pic>
      <p:sp>
        <p:nvSpPr>
          <p:cNvPr id="5" name="CustomShape 4"/>
          <p:cNvSpPr/>
          <p:nvPr/>
        </p:nvSpPr>
        <p:spPr>
          <a:xfrm>
            <a:off x="912240" y="1268280"/>
            <a:ext cx="920916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" name="CustomShape 5"/>
          <p:cNvSpPr/>
          <p:nvPr/>
        </p:nvSpPr>
        <p:spPr>
          <a:xfrm>
            <a:off x="11444760" y="0"/>
            <a:ext cx="742320" cy="68511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" name="CustomShape 6"/>
          <p:cNvSpPr/>
          <p:nvPr/>
        </p:nvSpPr>
        <p:spPr>
          <a:xfrm>
            <a:off x="0" y="6642720"/>
            <a:ext cx="121827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Emerging Technologies for the Circular Economy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stomShape 1"/>
          <p:cNvSpPr/>
          <p:nvPr/>
        </p:nvSpPr>
        <p:spPr>
          <a:xfrm>
            <a:off x="11444760" y="0"/>
            <a:ext cx="735120" cy="6843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" name="CustomShape 2"/>
          <p:cNvSpPr/>
          <p:nvPr/>
        </p:nvSpPr>
        <p:spPr>
          <a:xfrm>
            <a:off x="11438640" y="6453360"/>
            <a:ext cx="75204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89CF7651-2D02-4FA0-96F3-13BA71AE311E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CustomShape 3"/>
          <p:cNvSpPr/>
          <p:nvPr/>
        </p:nvSpPr>
        <p:spPr>
          <a:xfrm>
            <a:off x="912240" y="1268280"/>
            <a:ext cx="9201960" cy="35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5960" cy="555840"/>
          </a:xfrm>
          <a:prstGeom prst="rect">
            <a:avLst/>
          </a:prstGeom>
          <a:ln w="0">
            <a:noFill/>
          </a:ln>
        </p:spPr>
      </p:pic>
      <p:pic>
        <p:nvPicPr>
          <p:cNvPr id="1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1800" cy="507960"/>
          </a:xfrm>
          <a:prstGeom prst="rect">
            <a:avLst/>
          </a:prstGeom>
          <a:ln w="0">
            <a:noFill/>
          </a:ln>
        </p:spPr>
      </p:pic>
      <p:sp>
        <p:nvSpPr>
          <p:cNvPr id="15" name="CustomShape 4"/>
          <p:cNvSpPr/>
          <p:nvPr/>
        </p:nvSpPr>
        <p:spPr>
          <a:xfrm>
            <a:off x="11444760" y="0"/>
            <a:ext cx="735120" cy="68439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" name="CustomShape 5"/>
          <p:cNvSpPr/>
          <p:nvPr/>
        </p:nvSpPr>
        <p:spPr>
          <a:xfrm>
            <a:off x="11438640" y="6453360"/>
            <a:ext cx="75204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AEA6387B-6700-4236-A781-4EFEDE382331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CustomShape 6"/>
          <p:cNvSpPr/>
          <p:nvPr/>
        </p:nvSpPr>
        <p:spPr>
          <a:xfrm>
            <a:off x="0" y="6642720"/>
            <a:ext cx="121770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Emerging Technologies for the Circular Economy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1" name="CustomShape 2"/>
          <p:cNvSpPr/>
          <p:nvPr/>
        </p:nvSpPr>
        <p:spPr>
          <a:xfrm>
            <a:off x="11438640" y="6453360"/>
            <a:ext cx="7563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DAA23F3A-6146-4E53-A8EF-6990099B8CDC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2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25" name="CustomShape 4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6" name="CustomShape 5"/>
          <p:cNvSpPr/>
          <p:nvPr/>
        </p:nvSpPr>
        <p:spPr>
          <a:xfrm>
            <a:off x="11438640" y="6453360"/>
            <a:ext cx="7563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1EAA5F52-4BFE-4F15-8087-2C816E2C73D4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CustomShape 6"/>
          <p:cNvSpPr/>
          <p:nvPr/>
        </p:nvSpPr>
        <p:spPr>
          <a:xfrm>
            <a:off x="0" y="6642720"/>
            <a:ext cx="121802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Emerging Technologies for the Circular Economy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ustomShape 1"/>
          <p:cNvSpPr/>
          <p:nvPr/>
        </p:nvSpPr>
        <p:spPr>
          <a:xfrm>
            <a:off x="11444760" y="0"/>
            <a:ext cx="745560" cy="68544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de-DE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31" name="CustomShape 2"/>
          <p:cNvSpPr/>
          <p:nvPr/>
        </p:nvSpPr>
        <p:spPr>
          <a:xfrm>
            <a:off x="11438640" y="6453360"/>
            <a:ext cx="7624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534FBFF-371D-4B38-8CD4-80C66FDC927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CustomShape 3"/>
          <p:cNvSpPr/>
          <p:nvPr/>
        </p:nvSpPr>
        <p:spPr>
          <a:xfrm>
            <a:off x="912240" y="1268280"/>
            <a:ext cx="9212400" cy="36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de-DE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3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6400" cy="566280"/>
          </a:xfrm>
          <a:prstGeom prst="rect">
            <a:avLst/>
          </a:prstGeom>
          <a:ln w="0">
            <a:noFill/>
          </a:ln>
        </p:spPr>
      </p:pic>
      <p:pic>
        <p:nvPicPr>
          <p:cNvPr id="3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702240" cy="518400"/>
          </a:xfrm>
          <a:prstGeom prst="rect">
            <a:avLst/>
          </a:prstGeom>
          <a:ln w="0">
            <a:noFill/>
          </a:ln>
        </p:spPr>
      </p:pic>
      <p:sp>
        <p:nvSpPr>
          <p:cNvPr id="35" name="CustomShape 4"/>
          <p:cNvSpPr/>
          <p:nvPr/>
        </p:nvSpPr>
        <p:spPr>
          <a:xfrm>
            <a:off x="912240" y="1268280"/>
            <a:ext cx="9212400" cy="36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de-DE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6" name="CustomShape 5"/>
          <p:cNvSpPr/>
          <p:nvPr/>
        </p:nvSpPr>
        <p:spPr>
          <a:xfrm>
            <a:off x="11444760" y="0"/>
            <a:ext cx="745560" cy="68544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de-DE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37" name="CustomShape 55"/>
          <p:cNvSpPr/>
          <p:nvPr/>
        </p:nvSpPr>
        <p:spPr>
          <a:xfrm>
            <a:off x="0" y="6642720"/>
            <a:ext cx="121672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Emerging Technologies for the Circular Economy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11444760" y="0"/>
            <a:ext cx="737640" cy="6846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2" name="CustomShape 2"/>
          <p:cNvSpPr/>
          <p:nvPr/>
        </p:nvSpPr>
        <p:spPr>
          <a:xfrm>
            <a:off x="11438640" y="6453360"/>
            <a:ext cx="754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E9ACB164-FAEA-4576-8F99-D963C82C94E4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CustomShape 3"/>
          <p:cNvSpPr/>
          <p:nvPr/>
        </p:nvSpPr>
        <p:spPr>
          <a:xfrm>
            <a:off x="912240" y="1268280"/>
            <a:ext cx="9204480" cy="35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44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8480" cy="558360"/>
          </a:xfrm>
          <a:prstGeom prst="rect">
            <a:avLst/>
          </a:prstGeom>
          <a:ln w="0">
            <a:noFill/>
          </a:ln>
        </p:spPr>
      </p:pic>
      <p:pic>
        <p:nvPicPr>
          <p:cNvPr id="45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4320" cy="510480"/>
          </a:xfrm>
          <a:prstGeom prst="rect">
            <a:avLst/>
          </a:prstGeom>
          <a:ln w="0">
            <a:noFill/>
          </a:ln>
        </p:spPr>
      </p:pic>
      <p:sp>
        <p:nvSpPr>
          <p:cNvPr id="46" name="CustomShape 4"/>
          <p:cNvSpPr/>
          <p:nvPr/>
        </p:nvSpPr>
        <p:spPr>
          <a:xfrm>
            <a:off x="11444760" y="0"/>
            <a:ext cx="737640" cy="68464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7" name="CustomShape 5"/>
          <p:cNvSpPr/>
          <p:nvPr/>
        </p:nvSpPr>
        <p:spPr>
          <a:xfrm>
            <a:off x="11438640" y="6453360"/>
            <a:ext cx="75456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06B747C-2C1D-4466-8020-5F2A1D81D964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CustomShape 6"/>
          <p:cNvSpPr/>
          <p:nvPr/>
        </p:nvSpPr>
        <p:spPr>
          <a:xfrm>
            <a:off x="0" y="6642720"/>
            <a:ext cx="121780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Emerging Technologies for the Circular Economy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CustomShape 1"/>
          <p:cNvSpPr/>
          <p:nvPr/>
        </p:nvSpPr>
        <p:spPr>
          <a:xfrm>
            <a:off x="11444760" y="0"/>
            <a:ext cx="742320" cy="68511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2" name="CustomShape 2"/>
          <p:cNvSpPr/>
          <p:nvPr/>
        </p:nvSpPr>
        <p:spPr>
          <a:xfrm>
            <a:off x="11438640" y="6453360"/>
            <a:ext cx="75924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19B93236-4C29-449D-AF14-CBCA2F7D5F5B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CustomShape 3"/>
          <p:cNvSpPr/>
          <p:nvPr/>
        </p:nvSpPr>
        <p:spPr>
          <a:xfrm>
            <a:off x="912240" y="1268280"/>
            <a:ext cx="920916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4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3160" cy="563040"/>
          </a:xfrm>
          <a:prstGeom prst="rect">
            <a:avLst/>
          </a:prstGeom>
          <a:ln w="0">
            <a:noFill/>
          </a:ln>
        </p:spPr>
      </p:pic>
      <p:pic>
        <p:nvPicPr>
          <p:cNvPr id="55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9000" cy="515160"/>
          </a:xfrm>
          <a:prstGeom prst="rect">
            <a:avLst/>
          </a:prstGeom>
          <a:ln w="0">
            <a:noFill/>
          </a:ln>
        </p:spPr>
      </p:pic>
      <p:sp>
        <p:nvSpPr>
          <p:cNvPr id="56" name="CustomShape 4"/>
          <p:cNvSpPr/>
          <p:nvPr/>
        </p:nvSpPr>
        <p:spPr>
          <a:xfrm>
            <a:off x="11444760" y="0"/>
            <a:ext cx="742320" cy="68511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7" name="CustomShape 5"/>
          <p:cNvSpPr/>
          <p:nvPr/>
        </p:nvSpPr>
        <p:spPr>
          <a:xfrm>
            <a:off x="11438640" y="6453360"/>
            <a:ext cx="75924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B52B77B7-80CE-4846-BDC6-6E244DEE483E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CustomShape 6"/>
          <p:cNvSpPr/>
          <p:nvPr/>
        </p:nvSpPr>
        <p:spPr>
          <a:xfrm>
            <a:off x="0" y="6642720"/>
            <a:ext cx="121827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Emerging Technologies for the Circular Economy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CustomShape 1"/>
          <p:cNvSpPr/>
          <p:nvPr/>
        </p:nvSpPr>
        <p:spPr>
          <a:xfrm>
            <a:off x="11444760" y="0"/>
            <a:ext cx="742320" cy="68511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2" name="CustomShape 2"/>
          <p:cNvSpPr/>
          <p:nvPr/>
        </p:nvSpPr>
        <p:spPr>
          <a:xfrm>
            <a:off x="11438640" y="6453360"/>
            <a:ext cx="75924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EC9434F6-F25F-4389-888E-0BCD16D0C225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CustomShape 3"/>
          <p:cNvSpPr/>
          <p:nvPr/>
        </p:nvSpPr>
        <p:spPr>
          <a:xfrm>
            <a:off x="912240" y="1268280"/>
            <a:ext cx="920916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4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3160" cy="563040"/>
          </a:xfrm>
          <a:prstGeom prst="rect">
            <a:avLst/>
          </a:prstGeom>
          <a:ln w="0">
            <a:noFill/>
          </a:ln>
        </p:spPr>
      </p:pic>
      <p:pic>
        <p:nvPicPr>
          <p:cNvPr id="65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9000" cy="515160"/>
          </a:xfrm>
          <a:prstGeom prst="rect">
            <a:avLst/>
          </a:prstGeom>
          <a:ln w="0">
            <a:noFill/>
          </a:ln>
        </p:spPr>
      </p:pic>
      <p:sp>
        <p:nvSpPr>
          <p:cNvPr id="66" name="CustomShape 4"/>
          <p:cNvSpPr/>
          <p:nvPr/>
        </p:nvSpPr>
        <p:spPr>
          <a:xfrm>
            <a:off x="11444760" y="0"/>
            <a:ext cx="742320" cy="68511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7" name="CustomShape 5"/>
          <p:cNvSpPr/>
          <p:nvPr/>
        </p:nvSpPr>
        <p:spPr>
          <a:xfrm>
            <a:off x="11438640" y="6453360"/>
            <a:ext cx="75924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71C00CE-3D01-40C0-8D26-B79E6C2B61C0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CustomShape 6"/>
          <p:cNvSpPr/>
          <p:nvPr/>
        </p:nvSpPr>
        <p:spPr>
          <a:xfrm>
            <a:off x="0" y="6642720"/>
            <a:ext cx="121827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Emerging Technologies for the Circular Economy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CustomShape 1"/>
          <p:cNvSpPr/>
          <p:nvPr/>
        </p:nvSpPr>
        <p:spPr>
          <a:xfrm>
            <a:off x="11444760" y="0"/>
            <a:ext cx="742320" cy="68511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2" name="CustomShape 2"/>
          <p:cNvSpPr/>
          <p:nvPr/>
        </p:nvSpPr>
        <p:spPr>
          <a:xfrm>
            <a:off x="11438640" y="6453360"/>
            <a:ext cx="75924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E74CA3EF-BEFD-41E8-B4AD-911BB6442931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CustomShape 3"/>
          <p:cNvSpPr/>
          <p:nvPr/>
        </p:nvSpPr>
        <p:spPr>
          <a:xfrm>
            <a:off x="912240" y="1268280"/>
            <a:ext cx="920916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74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3160" cy="563040"/>
          </a:xfrm>
          <a:prstGeom prst="rect">
            <a:avLst/>
          </a:prstGeom>
          <a:ln w="0">
            <a:noFill/>
          </a:ln>
        </p:spPr>
      </p:pic>
      <p:pic>
        <p:nvPicPr>
          <p:cNvPr id="75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9000" cy="515160"/>
          </a:xfrm>
          <a:prstGeom prst="rect">
            <a:avLst/>
          </a:prstGeom>
          <a:ln w="0">
            <a:noFill/>
          </a:ln>
        </p:spPr>
      </p:pic>
      <p:sp>
        <p:nvSpPr>
          <p:cNvPr id="76" name="CustomShape 4"/>
          <p:cNvSpPr/>
          <p:nvPr/>
        </p:nvSpPr>
        <p:spPr>
          <a:xfrm>
            <a:off x="11444760" y="0"/>
            <a:ext cx="742320" cy="68511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7" name="CustomShape 5"/>
          <p:cNvSpPr/>
          <p:nvPr/>
        </p:nvSpPr>
        <p:spPr>
          <a:xfrm>
            <a:off x="11438640" y="6453360"/>
            <a:ext cx="75924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5C7D7AFC-2F62-4782-9B36-79DD5F30AE71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CustomShape 6"/>
          <p:cNvSpPr/>
          <p:nvPr/>
        </p:nvSpPr>
        <p:spPr>
          <a:xfrm>
            <a:off x="0" y="6642720"/>
            <a:ext cx="121827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Emerging Technologies for the Circular Economy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6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6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6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6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hyperlink" Target="https://www.youtube.com/watch?v=AIiY81-lIqA" TargetMode="External"/><Relationship Id="rId2" Type="http://schemas.openxmlformats.org/officeDocument/2006/relationships/hyperlink" Target="https://www.youtube.com/watch?v=AIiY81-lIqA" TargetMode="External"/><Relationship Id="rId3" Type="http://schemas.openxmlformats.org/officeDocument/2006/relationships/hyperlink" Target="https://www.youtube.com/watch?v=JFQTknMZOYg" TargetMode="External"/><Relationship Id="rId4" Type="http://schemas.openxmlformats.org/officeDocument/2006/relationships/slideLayout" Target="../slideLayouts/slideLayout6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github.com/ETCE-LAB/teaching-material/tree/master/Emerging-Technologies-for-the-Circular-Economy" TargetMode="External"/><Relationship Id="rId3" Type="http://schemas.openxmlformats.org/officeDocument/2006/relationships/slideLayout" Target="../slideLayouts/slideLayout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6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6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6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5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6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6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6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6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5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6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6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6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slideLayout" Target="../slideLayouts/slideLayout6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image" Target="../media/image19.jpeg"/><Relationship Id="rId3" Type="http://schemas.openxmlformats.org/officeDocument/2006/relationships/slideLayout" Target="../slideLayouts/slideLayout6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image" Target="../media/image19.jpeg"/><Relationship Id="rId3" Type="http://schemas.openxmlformats.org/officeDocument/2006/relationships/image" Target="../media/image19.jpeg"/><Relationship Id="rId4" Type="http://schemas.openxmlformats.org/officeDocument/2006/relationships/slideLayout" Target="../slideLayouts/slideLayout6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image" Target="../media/image19.jpeg"/><Relationship Id="rId3" Type="http://schemas.openxmlformats.org/officeDocument/2006/relationships/image" Target="../media/image19.jpeg"/><Relationship Id="rId4" Type="http://schemas.openxmlformats.org/officeDocument/2006/relationships/slideLayout" Target="../slideLayouts/slideLayout6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hyperlink" Target="https://d-nb.info/1202604986/34" TargetMode="External"/><Relationship Id="rId2" Type="http://schemas.openxmlformats.org/officeDocument/2006/relationships/slideLayout" Target="../slideLayouts/slideLayout8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527400" y="1412640"/>
            <a:ext cx="10362240" cy="114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3200" spc="-1" strike="noStrike">
                <a:solidFill>
                  <a:srgbClr val="008c4f"/>
                </a:solidFill>
                <a:latin typeface="DejaVu Sans"/>
                <a:ea typeface="DejaVu Sans"/>
              </a:rPr>
              <a:t>Emerging Technologies for the Circular Economy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CustomShape 2"/>
          <p:cNvSpPr/>
          <p:nvPr/>
        </p:nvSpPr>
        <p:spPr>
          <a:xfrm>
            <a:off x="527400" y="2852640"/>
            <a:ext cx="10362240" cy="236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12: The Machine-to-Everything (M2X) Economy 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- A step towards the Circular Economy 2.0?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Prof. Dr. Benjamin Leiding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Anant Sujatanagarjuna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Shohreh Kia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335520" y="4406760"/>
            <a:ext cx="10746360" cy="13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Introduction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CustomShape 2"/>
          <p:cNvSpPr/>
          <p:nvPr/>
        </p:nvSpPr>
        <p:spPr>
          <a:xfrm>
            <a:off x="335520" y="2906640"/>
            <a:ext cx="10746360" cy="14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Machine-to-Human (M2H)</a:t>
            </a:r>
            <a:r>
              <a:rPr b="0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CustomShape 2"/>
          <p:cNvSpPr/>
          <p:nvPr/>
        </p:nvSpPr>
        <p:spPr>
          <a:xfrm>
            <a:off x="263520" y="6415200"/>
            <a:ext cx="724968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based on https://chorus.mobi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CustomShape 3"/>
          <p:cNvSpPr/>
          <p:nvPr/>
        </p:nvSpPr>
        <p:spPr>
          <a:xfrm>
            <a:off x="335520" y="1268640"/>
            <a:ext cx="559368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Machine-to-Human (M2H)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example → Transportation-as-a-Service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9" name="" descr=""/>
          <p:cNvPicPr/>
          <p:nvPr/>
        </p:nvPicPr>
        <p:blipFill>
          <a:blip r:embed="rId1"/>
          <a:stretch/>
        </p:blipFill>
        <p:spPr>
          <a:xfrm>
            <a:off x="5943960" y="2103480"/>
            <a:ext cx="4561920" cy="3647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Machine-to-Machine (M2M)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CustomShape 2"/>
          <p:cNvSpPr/>
          <p:nvPr/>
        </p:nvSpPr>
        <p:spPr>
          <a:xfrm>
            <a:off x="348120" y="1268280"/>
            <a:ext cx="559368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Machine-to-Machine (M2M)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example → Road space negotiations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2" name="" descr=""/>
          <p:cNvPicPr/>
          <p:nvPr/>
        </p:nvPicPr>
        <p:blipFill>
          <a:blip r:embed="rId1"/>
          <a:stretch/>
        </p:blipFill>
        <p:spPr>
          <a:xfrm>
            <a:off x="5943960" y="2103480"/>
            <a:ext cx="4561920" cy="3647520"/>
          </a:xfrm>
          <a:prstGeom prst="rect">
            <a:avLst/>
          </a:prstGeom>
          <a:ln w="0">
            <a:noFill/>
          </a:ln>
        </p:spPr>
      </p:pic>
      <p:sp>
        <p:nvSpPr>
          <p:cNvPr id="113" name="CustomShape 3"/>
          <p:cNvSpPr/>
          <p:nvPr/>
        </p:nvSpPr>
        <p:spPr>
          <a:xfrm>
            <a:off x="263520" y="6415200"/>
            <a:ext cx="724968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based on https://chorus.mobi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Machine-to-Infrastructure (M2I)</a:t>
            </a:r>
            <a:r>
              <a:rPr b="0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CustomShape 2"/>
          <p:cNvSpPr/>
          <p:nvPr/>
        </p:nvSpPr>
        <p:spPr>
          <a:xfrm>
            <a:off x="348120" y="1268280"/>
            <a:ext cx="559368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Machine-to-Infrastructure (M2I)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example → Smart parking, electric vehicle charging or traffic information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6" name="" descr=""/>
          <p:cNvPicPr/>
          <p:nvPr/>
        </p:nvPicPr>
        <p:blipFill>
          <a:blip r:embed="rId1"/>
          <a:stretch/>
        </p:blipFill>
        <p:spPr>
          <a:xfrm>
            <a:off x="6663960" y="2103480"/>
            <a:ext cx="3647520" cy="3647520"/>
          </a:xfrm>
          <a:prstGeom prst="rect">
            <a:avLst/>
          </a:prstGeom>
          <a:ln w="0">
            <a:noFill/>
          </a:ln>
        </p:spPr>
      </p:pic>
      <p:sp>
        <p:nvSpPr>
          <p:cNvPr id="117" name="CustomShape 3"/>
          <p:cNvSpPr/>
          <p:nvPr/>
        </p:nvSpPr>
        <p:spPr>
          <a:xfrm>
            <a:off x="263520" y="6415200"/>
            <a:ext cx="724968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based on https://chorus.mobi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Running Case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9" name="" descr=""/>
          <p:cNvPicPr/>
          <p:nvPr/>
        </p:nvPicPr>
        <p:blipFill>
          <a:blip r:embed="rId1"/>
          <a:stretch/>
        </p:blipFill>
        <p:spPr>
          <a:xfrm>
            <a:off x="1773720" y="1600200"/>
            <a:ext cx="7594920" cy="4665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MOBI Grand Challenge 2019 – Chorus Mobility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CustomShape 2"/>
          <p:cNvSpPr/>
          <p:nvPr/>
        </p:nvSpPr>
        <p:spPr>
          <a:xfrm>
            <a:off x="263520" y="6411600"/>
            <a:ext cx="724968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https://chorus.mobi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CustomShape 3"/>
          <p:cNvSpPr/>
          <p:nvPr/>
        </p:nvSpPr>
        <p:spPr>
          <a:xfrm>
            <a:off x="2603880" y="2853000"/>
            <a:ext cx="6104160" cy="173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Transformin</a:t>
            </a:r>
            <a:r>
              <a:rPr b="1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g Urban Mobility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MOBI Grand Challenge Submission Video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335520" y="4406760"/>
            <a:ext cx="10746360" cy="13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The M2X Economy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335520" y="2906640"/>
            <a:ext cx="10746360" cy="14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415440" y="1536480"/>
            <a:ext cx="11354760" cy="454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91440" bIns="91440" anchor="t">
            <a:noAutofit/>
          </a:bodyPr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Machine-to-Human (M2H)</a:t>
            </a:r>
            <a:endParaRPr b="0" lang="en-GB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+</a:t>
            </a:r>
            <a:endParaRPr b="0" lang="en-GB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Machine-to-Machine (M2M)</a:t>
            </a:r>
            <a:endParaRPr b="0" lang="en-GB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+</a:t>
            </a:r>
            <a:endParaRPr b="0" lang="en-GB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Machine-to-Infrastructure (M2I)</a:t>
            </a:r>
            <a:endParaRPr b="0" lang="en-GB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1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=</a:t>
            </a:r>
            <a:endParaRPr b="0" lang="en-GB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1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Machine-to-Everything (M2X)</a:t>
            </a:r>
            <a:endParaRPr b="0" lang="en-GB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CustomShape 2"/>
          <p:cNvSpPr/>
          <p:nvPr/>
        </p:nvSpPr>
        <p:spPr>
          <a:xfrm>
            <a:off x="3598920" y="1952640"/>
            <a:ext cx="4988160" cy="285408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27" name="CustomShape 3"/>
          <p:cNvSpPr/>
          <p:nvPr/>
        </p:nvSpPr>
        <p:spPr>
          <a:xfrm>
            <a:off x="510120" y="6291000"/>
            <a:ext cx="1076400" cy="30168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28" name="CustomShape 4"/>
          <p:cNvSpPr/>
          <p:nvPr/>
        </p:nvSpPr>
        <p:spPr>
          <a:xfrm>
            <a:off x="11296800" y="6217560"/>
            <a:ext cx="725040" cy="518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122040" bIns="1220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FEED231D-F080-462B-BF88-32EB962CA90A}" type="slidenum">
              <a:rPr b="0" lang="en-US" sz="1050" spc="-1" strike="noStrike">
                <a:solidFill>
                  <a:srgbClr val="595959"/>
                </a:solidFill>
                <a:latin typeface="DejaVu Sans"/>
                <a:ea typeface="Roboto"/>
              </a:rPr>
              <a:t>&lt;number&gt;</a:t>
            </a:fld>
            <a:endParaRPr b="0" lang="en-GB" sz="10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CustomShape 5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Economy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415440" y="1536480"/>
            <a:ext cx="11354760" cy="454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91440" bIns="91440" anchor="t">
            <a:noAutofit/>
          </a:bodyPr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Machine-to-Human (M2H)</a:t>
            </a:r>
            <a:endParaRPr b="0" lang="en-GB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+</a:t>
            </a:r>
            <a:endParaRPr b="0" lang="en-GB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Machine-to-Machine (M2M)</a:t>
            </a:r>
            <a:endParaRPr b="0" lang="en-GB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+</a:t>
            </a:r>
            <a:endParaRPr b="0" lang="en-GB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Machine-to-Infrastructure (M2I)</a:t>
            </a:r>
            <a:endParaRPr b="0" lang="en-GB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1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=</a:t>
            </a:r>
            <a:endParaRPr b="0" lang="en-GB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1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Machine-to-Everything (M2X)</a:t>
            </a:r>
            <a:endParaRPr b="0" lang="en-GB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endParaRPr b="0" lang="en-GB" sz="2150" spc="-1" strike="noStrike">
              <a:solidFill>
                <a:srgbClr val="000000"/>
              </a:solidFill>
              <a:latin typeface="Arial"/>
            </a:endParaRPr>
          </a:p>
          <a:p>
            <a:pPr marL="118440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1" lang="en-US" sz="2150" spc="-1" strike="noStrike">
                <a:solidFill>
                  <a:srgbClr val="000000"/>
                </a:solidFill>
                <a:latin typeface="DejaVu Sans"/>
                <a:ea typeface="DejaVu Sans"/>
              </a:rPr>
              <a:t>M2X Economy </a:t>
            </a: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DejaVu Sans"/>
              </a:rPr>
              <a:t>→ Is the result of business interactions, transactions and collaborations among entities of the M2X ecosystem.</a:t>
            </a:r>
            <a:endParaRPr b="0" lang="en-GB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endParaRPr b="0" lang="en-GB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CustomShape 2"/>
          <p:cNvSpPr/>
          <p:nvPr/>
        </p:nvSpPr>
        <p:spPr>
          <a:xfrm>
            <a:off x="3598920" y="1952640"/>
            <a:ext cx="4988160" cy="285408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32" name="CustomShape 3"/>
          <p:cNvSpPr/>
          <p:nvPr/>
        </p:nvSpPr>
        <p:spPr>
          <a:xfrm>
            <a:off x="510120" y="6291000"/>
            <a:ext cx="1076400" cy="30168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33" name="CustomShape 4"/>
          <p:cNvSpPr/>
          <p:nvPr/>
        </p:nvSpPr>
        <p:spPr>
          <a:xfrm>
            <a:off x="11296800" y="6217560"/>
            <a:ext cx="725040" cy="518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122040" bIns="1220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92D45F12-D716-4AF4-95DA-C24D83A41797}" type="slidenum">
              <a:rPr b="0" lang="en-US" sz="1050" spc="-1" strike="noStrike">
                <a:solidFill>
                  <a:srgbClr val="595959"/>
                </a:solidFill>
                <a:latin typeface="DejaVu Sans"/>
                <a:ea typeface="Roboto"/>
              </a:rPr>
              <a:t>&lt;number&gt;</a:t>
            </a:fld>
            <a:endParaRPr b="0" lang="en-GB" sz="10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CustomShape 5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Economy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Economy – Definition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M2X Economy is the result of interactions, transactions, collaborations and business enactments among humans, autonomous and cooperative smart devices, software agents, and physical systems.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corresponding ecosystem is formed by automated, globally-available, heterogeneous socio-technical e-governance systems with loosely coupled, P2P-resembling network structures and is characterized by its dynamic, continuously changing, interoperable, open and distributed nature. Thereby, the M2X Economy employs concepts such as cyber-physical systems, the Internet of Things, and wireless sensor networks.”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CustomShape 3"/>
          <p:cNvSpPr/>
          <p:nvPr/>
        </p:nvSpPr>
        <p:spPr>
          <a:xfrm>
            <a:off x="335520" y="2286000"/>
            <a:ext cx="10821600" cy="301464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38" name="CustomShape 4"/>
          <p:cNvSpPr/>
          <p:nvPr/>
        </p:nvSpPr>
        <p:spPr>
          <a:xfrm>
            <a:off x="263520" y="6411600"/>
            <a:ext cx="1024920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B. Leiding, P. Sharma, A. Norta, “The Machine-to-Everything (M2X) Economy: Business Enactments, Collaborations, and e-Governance”, Future Internet 13.12 (2021): 319.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35520" y="764640"/>
            <a:ext cx="10736280" cy="48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License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35520" y="1268280"/>
            <a:ext cx="10736280" cy="5023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5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work is licensed under a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Creative Commons Attribution-ShareAlike 4.0 International License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 To view a copy of this license, please refer to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https://creativecommons.org/licenses/by-sa/4.0/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5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Updated versions of these slides will be available in our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Github repository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Economy – Definition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M2X Economy is the result of </a:t>
            </a:r>
            <a:r>
              <a:rPr b="1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interactions, transactions, collaborations and business enactments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among </a:t>
            </a:r>
            <a:r>
              <a:rPr b="0" i="1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humans, autonomous and cooperative smart devices,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software agents, and physical systems.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corresponding ecosystem is formed by automated, </a:t>
            </a:r>
            <a:r>
              <a:rPr b="1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globally-available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, </a:t>
            </a:r>
            <a:r>
              <a:rPr b="1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heterogeneous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1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socio-technical e-governance systems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with loosely coupled, P2P-resembling network structures and is characterized by its dynamic, continuously changing, </a:t>
            </a:r>
            <a:r>
              <a:rPr b="1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interoperable, open and distributed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nature. Thereby, the M2X Economy employs concepts such as cyber-physical systems, the Internet of Things, and wireless sensor networks.”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CustomShape 3"/>
          <p:cNvSpPr/>
          <p:nvPr/>
        </p:nvSpPr>
        <p:spPr>
          <a:xfrm>
            <a:off x="335520" y="2286000"/>
            <a:ext cx="10821600" cy="301464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42" name="CustomShape 4"/>
          <p:cNvSpPr/>
          <p:nvPr/>
        </p:nvSpPr>
        <p:spPr>
          <a:xfrm>
            <a:off x="263520" y="6411600"/>
            <a:ext cx="1024920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B. Leiding, P. Sharma, A. Norta, “The Machine-to-Everything (M2X) Economy: Business Enactments, Collaborations, and e-Governance”, Future Internet 13.12 (2021): 319.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State of the Art – IoT, CPS, WSN, etc.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2106000" y="2168280"/>
            <a:ext cx="1753920" cy="1656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Cyber Physical Systems (CPS)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CustomShape 3"/>
          <p:cNvSpPr/>
          <p:nvPr/>
        </p:nvSpPr>
        <p:spPr>
          <a:xfrm>
            <a:off x="2784240" y="3292920"/>
            <a:ext cx="1753920" cy="1656000"/>
          </a:xfrm>
          <a:prstGeom prst="ellipse">
            <a:avLst/>
          </a:prstGeom>
          <a:solidFill>
            <a:srgbClr val="9cb4d8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Wireless Sensor Networks (WSN)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CustomShape 4"/>
          <p:cNvSpPr/>
          <p:nvPr/>
        </p:nvSpPr>
        <p:spPr>
          <a:xfrm>
            <a:off x="1432440" y="3292920"/>
            <a:ext cx="1753920" cy="1656000"/>
          </a:xfrm>
          <a:prstGeom prst="ellipse">
            <a:avLst/>
          </a:prstGeom>
          <a:solidFill>
            <a:srgbClr val="868686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Internet of Things (IoT)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State of the Art – IoT, CPS, WSN, etc.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2106000" y="2168280"/>
            <a:ext cx="1753920" cy="1656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Cyber Physical Systems (CPS)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CustomShape 3"/>
          <p:cNvSpPr/>
          <p:nvPr/>
        </p:nvSpPr>
        <p:spPr>
          <a:xfrm>
            <a:off x="2784240" y="3292920"/>
            <a:ext cx="1753920" cy="1656000"/>
          </a:xfrm>
          <a:prstGeom prst="ellipse">
            <a:avLst/>
          </a:prstGeom>
          <a:solidFill>
            <a:srgbClr val="9cb4d8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Wireless Sensor Networks (WSN)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CustomShape 4"/>
          <p:cNvSpPr/>
          <p:nvPr/>
        </p:nvSpPr>
        <p:spPr>
          <a:xfrm>
            <a:off x="1432440" y="3292920"/>
            <a:ext cx="1753920" cy="1656000"/>
          </a:xfrm>
          <a:prstGeom prst="ellipse">
            <a:avLst/>
          </a:prstGeom>
          <a:solidFill>
            <a:srgbClr val="868686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Internet of Things (IoT)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1" name="Grafik 19" descr=""/>
          <p:cNvPicPr/>
          <p:nvPr/>
        </p:nvPicPr>
        <p:blipFill>
          <a:blip r:embed="rId1"/>
          <a:stretch/>
        </p:blipFill>
        <p:spPr>
          <a:xfrm>
            <a:off x="6447240" y="2356200"/>
            <a:ext cx="2908440" cy="2908440"/>
          </a:xfrm>
          <a:prstGeom prst="rect">
            <a:avLst/>
          </a:prstGeom>
          <a:ln w="0">
            <a:noFill/>
          </a:ln>
        </p:spPr>
      </p:pic>
      <p:sp>
        <p:nvSpPr>
          <p:cNvPr id="152" name="Line 5"/>
          <p:cNvSpPr/>
          <p:nvPr/>
        </p:nvSpPr>
        <p:spPr>
          <a:xfrm flipH="1" flipV="1">
            <a:off x="7904160" y="2070360"/>
            <a:ext cx="10440" cy="1737720"/>
          </a:xfrm>
          <a:prstGeom prst="line">
            <a:avLst/>
          </a:prstGeom>
          <a:ln>
            <a:solidFill>
              <a:srgbClr val="8686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53" name="Line 6"/>
          <p:cNvSpPr/>
          <p:nvPr/>
        </p:nvSpPr>
        <p:spPr>
          <a:xfrm flipV="1">
            <a:off x="8384400" y="2560320"/>
            <a:ext cx="1063440" cy="959400"/>
          </a:xfrm>
          <a:prstGeom prst="line">
            <a:avLst/>
          </a:prstGeom>
          <a:ln>
            <a:solidFill>
              <a:srgbClr val="8686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54" name="Line 7"/>
          <p:cNvSpPr/>
          <p:nvPr/>
        </p:nvSpPr>
        <p:spPr>
          <a:xfrm>
            <a:off x="7914600" y="5178240"/>
            <a:ext cx="3240" cy="287640"/>
          </a:xfrm>
          <a:prstGeom prst="line">
            <a:avLst/>
          </a:prstGeom>
          <a:ln>
            <a:solidFill>
              <a:srgbClr val="8686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55" name="CustomShape 8"/>
          <p:cNvSpPr/>
          <p:nvPr/>
        </p:nvSpPr>
        <p:spPr>
          <a:xfrm>
            <a:off x="6506640" y="1791000"/>
            <a:ext cx="2817000" cy="33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Roboto Slab"/>
              </a:rPr>
              <a:t>Wireless Sensor Networks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CustomShape 9"/>
          <p:cNvSpPr/>
          <p:nvPr/>
        </p:nvSpPr>
        <p:spPr>
          <a:xfrm>
            <a:off x="7209000" y="5423040"/>
            <a:ext cx="1405440" cy="33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Roboto Slab"/>
              </a:rPr>
              <a:t>Industry 4.0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CustomShape 10"/>
          <p:cNvSpPr/>
          <p:nvPr/>
        </p:nvSpPr>
        <p:spPr>
          <a:xfrm>
            <a:off x="8430120" y="2221920"/>
            <a:ext cx="2028960" cy="33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Roboto Slab"/>
              </a:rPr>
              <a:t>Internet of Things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CustomShape 11"/>
          <p:cNvSpPr/>
          <p:nvPr/>
        </p:nvSpPr>
        <p:spPr>
          <a:xfrm>
            <a:off x="9665280" y="3366000"/>
            <a:ext cx="1088280" cy="82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Roboto Slab"/>
              </a:rPr>
              <a:t>Cyber Physical Systems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Line 12"/>
          <p:cNvSpPr/>
          <p:nvPr/>
        </p:nvSpPr>
        <p:spPr>
          <a:xfrm>
            <a:off x="8824680" y="3796560"/>
            <a:ext cx="900000" cy="360"/>
          </a:xfrm>
          <a:prstGeom prst="line">
            <a:avLst/>
          </a:prstGeom>
          <a:ln>
            <a:solidFill>
              <a:srgbClr val="8686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State of the Art – IoT, CPS, WSN, etc.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2106000" y="2168280"/>
            <a:ext cx="1753920" cy="1656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Cyber Physical Systems (CPS)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CustomShape 3"/>
          <p:cNvSpPr/>
          <p:nvPr/>
        </p:nvSpPr>
        <p:spPr>
          <a:xfrm>
            <a:off x="2784240" y="3292920"/>
            <a:ext cx="1753920" cy="1656000"/>
          </a:xfrm>
          <a:prstGeom prst="ellipse">
            <a:avLst/>
          </a:prstGeom>
          <a:solidFill>
            <a:srgbClr val="9cb4d8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Wireless Sensor Networks (WSN)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CustomShape 4"/>
          <p:cNvSpPr/>
          <p:nvPr/>
        </p:nvSpPr>
        <p:spPr>
          <a:xfrm>
            <a:off x="1432440" y="3292920"/>
            <a:ext cx="1753920" cy="1656000"/>
          </a:xfrm>
          <a:prstGeom prst="ellipse">
            <a:avLst/>
          </a:prstGeom>
          <a:solidFill>
            <a:srgbClr val="868686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Internet of Things (IoT)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CustomShape 5"/>
          <p:cNvSpPr/>
          <p:nvPr/>
        </p:nvSpPr>
        <p:spPr>
          <a:xfrm>
            <a:off x="263520" y="6411600"/>
            <a:ext cx="724968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Based on: Misic and Misic (2014) – Machine-to-Machine Communications: Architectures, Technology, Standards, and Applications.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5" name="" descr=""/>
          <p:cNvPicPr/>
          <p:nvPr/>
        </p:nvPicPr>
        <p:blipFill>
          <a:blip r:embed="rId1"/>
          <a:stretch/>
        </p:blipFill>
        <p:spPr>
          <a:xfrm>
            <a:off x="6068160" y="1600200"/>
            <a:ext cx="4672080" cy="4583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is missing?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2106000" y="2168280"/>
            <a:ext cx="1753920" cy="1656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Cyber Physical Systems (CPS)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CustomShape 3"/>
          <p:cNvSpPr/>
          <p:nvPr/>
        </p:nvSpPr>
        <p:spPr>
          <a:xfrm>
            <a:off x="2784240" y="3292920"/>
            <a:ext cx="1753920" cy="1656000"/>
          </a:xfrm>
          <a:prstGeom prst="ellipse">
            <a:avLst/>
          </a:prstGeom>
          <a:solidFill>
            <a:srgbClr val="9cb4d8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Wireless Sensor Networks (WSN)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CustomShape 4"/>
          <p:cNvSpPr/>
          <p:nvPr/>
        </p:nvSpPr>
        <p:spPr>
          <a:xfrm>
            <a:off x="1432440" y="3292920"/>
            <a:ext cx="1753920" cy="1656000"/>
          </a:xfrm>
          <a:prstGeom prst="ellipse">
            <a:avLst/>
          </a:prstGeom>
          <a:solidFill>
            <a:srgbClr val="868686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Internet of Things (IoT)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CustomShape 5"/>
          <p:cNvSpPr/>
          <p:nvPr/>
        </p:nvSpPr>
        <p:spPr>
          <a:xfrm>
            <a:off x="5095440" y="3216240"/>
            <a:ext cx="1476360" cy="419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>
              <a:lumMod val="85000"/>
            </a:schemeClr>
          </a:solidFill>
          <a:ln>
            <a:solidFill>
              <a:srgbClr val="6a6a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1" name="CustomShape 6"/>
          <p:cNvSpPr/>
          <p:nvPr/>
        </p:nvSpPr>
        <p:spPr>
          <a:xfrm>
            <a:off x="5557320" y="2802960"/>
            <a:ext cx="346320" cy="41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2130" spc="-1" strike="noStrike">
                <a:solidFill>
                  <a:srgbClr val="000000"/>
                </a:solidFill>
                <a:latin typeface="DejaVu Sans"/>
                <a:ea typeface="Roboto Slab"/>
              </a:rPr>
              <a:t>?</a:t>
            </a:r>
            <a:endParaRPr b="0" lang="en-GB" sz="21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CustomShape 7"/>
          <p:cNvSpPr/>
          <p:nvPr/>
        </p:nvSpPr>
        <p:spPr>
          <a:xfrm>
            <a:off x="7341480" y="1973880"/>
            <a:ext cx="2896200" cy="2904120"/>
          </a:xfrm>
          <a:prstGeom prst="ellipse">
            <a:avLst/>
          </a:prstGeom>
          <a:solidFill>
            <a:srgbClr val="1e3f68"/>
          </a:solidFill>
          <a:ln w="936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ffffff"/>
                </a:solidFill>
                <a:latin typeface="DejaVu Sans"/>
                <a:ea typeface="Roboto Slab"/>
              </a:rPr>
              <a:t>M2X Economy</a:t>
            </a:r>
            <a:endParaRPr b="0" lang="en-GB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is missing?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4" name="Grafik 2" descr=""/>
          <p:cNvPicPr/>
          <p:nvPr/>
        </p:nvPicPr>
        <p:blipFill>
          <a:blip r:embed="rId1"/>
          <a:stretch/>
        </p:blipFill>
        <p:spPr>
          <a:xfrm>
            <a:off x="3529080" y="764640"/>
            <a:ext cx="5127480" cy="5861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335520" y="4406760"/>
            <a:ext cx="10746360" cy="13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de-DE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The M2X Economy – Building Blocks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CustomShape 2"/>
          <p:cNvSpPr/>
          <p:nvPr/>
        </p:nvSpPr>
        <p:spPr>
          <a:xfrm>
            <a:off x="335520" y="2906640"/>
            <a:ext cx="10746360" cy="14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Everything is a Contract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TaaS, road space negotiations, smart parking, electric vehicle charging, toll gate payments, etc.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Roughly the same process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9147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What are the similarities?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9147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Can we model all steps as a contractual process?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9147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Why would we want to do that?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91476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Abstraction towards a general lifecycle for value exchange, collaborations, and business enactments of the M2X Economy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We stipulate that all M2X-related interactions, transactions, collaborations, and further enactments can be governed and represented using a blockchain-based smart contract.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Everything is a Contract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TaaS, road space negotiations, smart parking, electric vehicle charging, toll gate payments, etc.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Roughly the same process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are the similarities?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we model all steps as a contractual process?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Why would we want to do that?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Abstraction towards a general lifecycle for value exchange, collaborations, and business enactments of the M2X Economy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We stipulate that all M2X-related interactions, transactions, collaborations, and further enactments can be governed and represented using a blockchain-based smart contract.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Everything is a Contract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TaaS, road space negotiations, smart parking, electric vehicle charging, toll gate payments, etc.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Roughly the same process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are the similarities?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we model all steps as a contractual process?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Why would we want to do that?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Abstraction towards a general lifecycle for value exchange, collaborations, and business enactments of the M2X Economy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We stipulate that all M2X-related interactions, transactions, collaborations, and further enactments can be governed and represented using a blockchain-based smart contract.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8"/>
          <p:cNvSpPr/>
          <p:nvPr/>
        </p:nvSpPr>
        <p:spPr>
          <a:xfrm>
            <a:off x="335520" y="4406760"/>
            <a:ext cx="10743480" cy="135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de-DE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News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CustomShape 19"/>
          <p:cNvSpPr/>
          <p:nvPr/>
        </p:nvSpPr>
        <p:spPr>
          <a:xfrm>
            <a:off x="335520" y="2906640"/>
            <a:ext cx="10743480" cy="14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Everything is a Contract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TaaS, road space negotiations, smart parking, electric vehicle charging, toll gate payments, etc.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Roughly the same process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are the similarities?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we model all steps as a contractual process?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Why would we want to do that?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Abstraction towards a general lifecycle for value exchange, collaborations, and business enactments of the M2X Economy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stipulate that all M2X-related interactions, transactions, collaborations, and further enactments can be governed and represented using a blockchain-based smart contract.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Contracts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CustomShape 2"/>
          <p:cNvSpPr/>
          <p:nvPr/>
        </p:nvSpPr>
        <p:spPr>
          <a:xfrm>
            <a:off x="335520" y="2286000"/>
            <a:ext cx="10746720" cy="401688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Traditional understanding of a contract: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Written or spoken agreement enforceable by law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Parties involved voluntarily engage to establish a consensus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Contracts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CustomShape 2"/>
          <p:cNvSpPr/>
          <p:nvPr/>
        </p:nvSpPr>
        <p:spPr>
          <a:xfrm>
            <a:off x="335520" y="2286000"/>
            <a:ext cx="10746720" cy="401688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Traditional understanding of a contract: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Written or spoken agreement enforceable by law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Parties involved voluntarily engage to establish a consensus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most business cases, contracts: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are documents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identify the contracting parties uniquely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describe service that is offered for some form of compensation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list a set of additional clauses such as service-delivery dates, penalties, etc.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Contracts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335520" y="1828800"/>
            <a:ext cx="10746720" cy="447408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But traditional contracts: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are often underspecified → does not work for machines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 not provide sufficient details about the actual transaction process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friction between the contracting parties, e.g., one party assumes a specific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product certificate before delivering a partial compensation and the other party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assumes the opposite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Deadlocks lead to costly conflict resolutions, or even a collapse of the entire contract transaction.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Enforcement of traditional contracts proves to be either too complicated, time consuming, or impossible, certainly in international circumstances.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Contracts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335520" y="1828800"/>
            <a:ext cx="10746720" cy="447408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But traditional contracts: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are often underspecified → does not work for machines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 not provide sufficient details about the actual transaction process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friction between the contracting parties, e.g., one party assumes a specific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product certificate before delivering a partial compensation and the other party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assumes the opposite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Deadlocks lead to costly conflict resolutions, or even a collapse of the entire contract transaction.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Contracts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CustomShape 2"/>
          <p:cNvSpPr/>
          <p:nvPr/>
        </p:nvSpPr>
        <p:spPr>
          <a:xfrm>
            <a:off x="335520" y="1828800"/>
            <a:ext cx="10746720" cy="447408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But traditional contracts: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are often underspecified → does not work for machines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 not provide sufficient details about the actual transaction process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friction between the contracting parties, e.g., one party assumes a specific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product certificate before delivering a partial compensation and the other party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assumes the opposite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Deadlocks lead to costly conflict resolutions, or even a collapse of the entire contract transaction.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Enforcement of traditional contracts proves to be either too complicated, time consuming, or impossible, certainly in international circumstances.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Electronic Contracts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 what is the solution?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 u="sng">
                <a:solidFill>
                  <a:srgbClr val="ffffff"/>
                </a:solidFill>
                <a:uFillTx/>
                <a:latin typeface="DejaVu Sans"/>
                <a:ea typeface="DejaVu Sans"/>
              </a:rPr>
              <a:t>Electronic smart contracts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Enable and govern business transactions using a computerized transaction protocol such as a blockchain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mart contracts are computer programs for the consistent execution by a network of mutually distrusting nodes where no arbitration of a trusted authority exists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Readable/processable by machines and humans alike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575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Fact tracking, non-repudiation, auditability, and tamper-resistant storage of information in a distributed multi-stakeholder setting, e.g., the M2X Economy.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Electronic Contracts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 what is the solution?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Electronic smart contracts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Enable and govern business transactions using a computerized transaction protocol such as a blockchain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Smart contracts are computer programs for the consistent execution by a network of mutually distrusting nodes where no arbitration of a trusted authority exists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Readable/processable by machines and humans alike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575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Fact tracking, non-repudiation, auditability, and tamper-resistant storage of information in a distributed multi-stakeholder setting, e.g., the M2X Economy.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 Technology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335520" y="1828800"/>
            <a:ext cx="10746720" cy="447408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Append-only data structure secured by interconnected hashes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Distributed and decentralized data storage with a global consensus mechanism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Neutral territory between stakeholders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Immutability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Non-repudiation and auditability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 Technology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CustomShape 2"/>
          <p:cNvSpPr/>
          <p:nvPr/>
        </p:nvSpPr>
        <p:spPr>
          <a:xfrm>
            <a:off x="335520" y="1828800"/>
            <a:ext cx="10746720" cy="447408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Append-only data structure secured by interconnected hashes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Distributed and decentralized data storage with a global consensus mechanism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Neutral territory between stakeholders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Immutability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Non-repudiation and auditability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Enables Smart Contracts: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On-chain programs → State changes stored on-chain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Autonomous, deterministic and auditable execution of programs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2"/>
          <p:cNvSpPr/>
          <p:nvPr/>
        </p:nvSpPr>
        <p:spPr>
          <a:xfrm>
            <a:off x="335520" y="764640"/>
            <a:ext cx="10741680" cy="49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Evaluation Results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CustomShape 13"/>
          <p:cNvSpPr/>
          <p:nvPr/>
        </p:nvSpPr>
        <p:spPr>
          <a:xfrm>
            <a:off x="428400" y="1148040"/>
            <a:ext cx="10334520" cy="47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9" name="" descr=""/>
          <p:cNvPicPr/>
          <p:nvPr/>
        </p:nvPicPr>
        <p:blipFill>
          <a:blip r:embed="rId1"/>
          <a:stretch/>
        </p:blipFill>
        <p:spPr>
          <a:xfrm>
            <a:off x="1999080" y="1148040"/>
            <a:ext cx="7540920" cy="5512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Digital Contract Lifecycle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CustomShape 2"/>
          <p:cNvSpPr/>
          <p:nvPr/>
        </p:nvSpPr>
        <p:spPr>
          <a:xfrm>
            <a:off x="263520" y="5944680"/>
            <a:ext cx="10569960" cy="91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Based on: Leiding (2020) – The M2X Economy – Concepts for Business Interactions, Transactions and Collaborations Among Autonomous Smart Devices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(2016) – Designing a Smart-Contract Application Layer for Transacting Decentralized Autonomous Organizations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Creation of Smart-Contracting Collaborations for Decentralized Autonomous Organizations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Establishing Distributed Governance Infrastructures for Enacting Cross-Organization Collaborations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et al. (2015) –Conflict-Resolution Lifecycles for Governed Decentralized Autonomous Organization Collaboration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5" name="Grafik 11" descr=""/>
          <p:cNvPicPr/>
          <p:nvPr/>
        </p:nvPicPr>
        <p:blipFill>
          <a:blip r:embed="rId1"/>
          <a:stretch/>
        </p:blipFill>
        <p:spPr>
          <a:xfrm>
            <a:off x="896400" y="1303200"/>
            <a:ext cx="9625320" cy="4621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Preparatory Stage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Select contract based on pre-configured templates provided by a corresponding business hub, e.g., blockchain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Collect entity-related information: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Identifiers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Wallet addresses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Location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Jurisdiction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Specify contract conditions: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Departure location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Final destination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Vehicle size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Departure/arrival time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Negotiation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Negotiate an agreement among the involved stakeholders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Essentially: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Needs of the client (get from A to B) vs. needs of the service provider (compensation for service)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n case the entities </a:t>
            </a:r>
            <a:r>
              <a:rPr b="0" lang="en-US" sz="1800" spc="-1" strike="noStrike" u="sng">
                <a:solidFill>
                  <a:srgbClr val="ffffff"/>
                </a:solidFill>
                <a:uFillTx/>
                <a:latin typeface="DejaVu Sans"/>
                <a:ea typeface="DejaVu Sans"/>
              </a:rPr>
              <a:t>agree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 on the negotiated conditions → All involved parties sign the contract and express their approval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In case </a:t>
            </a:r>
            <a:r>
              <a:rPr b="0" lang="en-US" sz="1800" spc="-1" strike="noStrike" u="sng">
                <a:solidFill>
                  <a:srgbClr val="ffffff"/>
                </a:solidFill>
                <a:uFillTx/>
                <a:latin typeface="DejaVu Sans"/>
                <a:ea typeface="DejaVu Sans"/>
              </a:rPr>
              <a:t>no agreement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 is reached → Trigger contract rollback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Negotiation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Negotiate an agreement among the involved stakeholders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Essentially: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Needs of the client (get from A to B) vs. needs of the service provider (compensation for service)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case the entities </a:t>
            </a: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agree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on the negotiated conditions → All involved parties sign the contract and express their approval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case </a:t>
            </a: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no agreement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is reached → Trigger contract rollback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Auctions and Negotiations – 1-to-1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263520" y="6192000"/>
            <a:ext cx="9769680" cy="50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Leiding (2020) – The M2X Economy – Concepts for Business Interactions, Transactions and Collaborations Among Autonomous Smart Devices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Leiding and Vorobev (2018) – Enabling the V2X Economy Revolution Using a Blockchain-based Value Transaction Layer for Vehicular Ad-hoc Networks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Leiding and Vorobev (2019) – Enabling the Vehicle Economy Using a Blockchain-Based Value Transaction Layer Protocol for Vehicular Ad-Hoc Networks - Whitepaper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4" name="" descr=""/>
          <p:cNvPicPr/>
          <p:nvPr/>
        </p:nvPicPr>
        <p:blipFill>
          <a:blip r:embed="rId1"/>
          <a:stretch/>
        </p:blipFill>
        <p:spPr>
          <a:xfrm>
            <a:off x="2940480" y="1391400"/>
            <a:ext cx="5973840" cy="4799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Auctions and Negotiations – 1-to-Many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CustomShape 2"/>
          <p:cNvSpPr/>
          <p:nvPr/>
        </p:nvSpPr>
        <p:spPr>
          <a:xfrm>
            <a:off x="263520" y="6192000"/>
            <a:ext cx="9769680" cy="50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Leiding (2020) – The M2X Economy – Concepts for Business Interactions, Transactions and Collaborations Among Autonomous Smart Devices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Leiding and Vorobev (2018) – Enabling the V2X Economy Revolution Using a Blockchain-based Value Transaction Layer for Vehicular Ad-hoc Networks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Leiding and Vorobev (2019) – Enabling the Vehicle Economy Using a Blockchain-Based Value Transaction Layer Protocol for Vehicular Ad-Hoc Networks - Whitepaper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7" name="" descr=""/>
          <p:cNvPicPr/>
          <p:nvPr/>
        </p:nvPicPr>
        <p:blipFill>
          <a:blip r:embed="rId1"/>
          <a:stretch/>
        </p:blipFill>
        <p:spPr>
          <a:xfrm>
            <a:off x="2286000" y="1464120"/>
            <a:ext cx="6628320" cy="4694400"/>
          </a:xfrm>
          <a:prstGeom prst="rect">
            <a:avLst/>
          </a:prstGeom>
          <a:ln w="0">
            <a:noFill/>
          </a:ln>
        </p:spPr>
      </p:pic>
      <p:sp>
        <p:nvSpPr>
          <p:cNvPr id="218" name=""/>
          <p:cNvSpPr/>
          <p:nvPr/>
        </p:nvSpPr>
        <p:spPr>
          <a:xfrm>
            <a:off x="8992080" y="3839400"/>
            <a:ext cx="24372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 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Digital Contract Lifecycle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0" name="Grafik 11" descr=""/>
          <p:cNvPicPr/>
          <p:nvPr/>
        </p:nvPicPr>
        <p:blipFill>
          <a:blip r:embed="rId1"/>
          <a:stretch/>
        </p:blipFill>
        <p:spPr>
          <a:xfrm>
            <a:off x="896400" y="1303200"/>
            <a:ext cx="9625320" cy="4621320"/>
          </a:xfrm>
          <a:prstGeom prst="rect">
            <a:avLst/>
          </a:prstGeom>
          <a:ln w="0">
            <a:noFill/>
          </a:ln>
        </p:spPr>
      </p:pic>
      <p:sp>
        <p:nvSpPr>
          <p:cNvPr id="221" name="CustomShape 2"/>
          <p:cNvSpPr/>
          <p:nvPr/>
        </p:nvSpPr>
        <p:spPr>
          <a:xfrm>
            <a:off x="263520" y="5965200"/>
            <a:ext cx="10569960" cy="91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Based on: Leiding (2020) – The M2X Economy – Concepts for Business Interactions, Transactions and Collaborations Among Autonomous Smart Devices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(2016) – Designing a Smart-Contract Application Layer for Transacting Decentralized Autonomous Organizations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Creation of Smart-Contracting Collaborations for Decentralized Autonomous Organizations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Establishing Distributed Governance Infrastructures for Enacting Cross-Organization Collaborations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et al. (2015) –Conflict-Resolution Lifecycles for Governed Decentralized Autonomous Organization Collaboration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Governance Distribution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smart contract between the involved parties is established and serves as a DGI (distributed governance infrastructure)-coordinating agent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Each participating entity receives a local contract copy containing the rights and obligations of each party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e.g., transporting the user to the correct location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Obligations are observed by monitoring services or monitors, e.g., IoT-sensors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–Prepare Enactment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Prepare and provide concrete required process endpoints, e.g., for payment processing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Creation of communication endpoints so that the services of the partners are able to communicate with each other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Liveness check of connected services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Governance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263520" y="6242400"/>
            <a:ext cx="8636400" cy="63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Based on: Leiding (2020) – The M2X Economy – Concepts for Business Interactions, Transactions and Collaborations Among Autonomous Smart Devices   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(2016) – Designing a Smart-Contract Application Layer for Transacting Decentralized Autonomous Organizations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Kutvonen et al. (2012) – Inter-Enterprise Business Transaction Management in Open Service Ecosystems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8" name="Grafik 11" descr=""/>
          <p:cNvPicPr/>
          <p:nvPr/>
        </p:nvPicPr>
        <p:blipFill>
          <a:blip r:embed="rId1"/>
          <a:stretch/>
        </p:blipFill>
        <p:spPr>
          <a:xfrm>
            <a:off x="2862720" y="1377360"/>
            <a:ext cx="6460200" cy="4658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4"/>
          <p:cNvSpPr/>
          <p:nvPr/>
        </p:nvSpPr>
        <p:spPr>
          <a:xfrm>
            <a:off x="335520" y="764640"/>
            <a:ext cx="10741680" cy="49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Evaluation Results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CustomShape 15"/>
          <p:cNvSpPr/>
          <p:nvPr/>
        </p:nvSpPr>
        <p:spPr>
          <a:xfrm>
            <a:off x="428400" y="1148040"/>
            <a:ext cx="10334520" cy="47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3600000" y="621360"/>
            <a:ext cx="7427880" cy="6038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Enactment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Pick up the user and transport the user to the final destination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Monitor contract obligations and check for violations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Digital Contract Lifecycle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2" name="Grafik 11" descr=""/>
          <p:cNvPicPr/>
          <p:nvPr/>
        </p:nvPicPr>
        <p:blipFill>
          <a:blip r:embed="rId1"/>
          <a:stretch/>
        </p:blipFill>
        <p:spPr>
          <a:xfrm>
            <a:off x="896400" y="1303200"/>
            <a:ext cx="9625320" cy="4621320"/>
          </a:xfrm>
          <a:prstGeom prst="rect">
            <a:avLst/>
          </a:prstGeom>
          <a:ln w="0">
            <a:noFill/>
          </a:ln>
        </p:spPr>
      </p:pic>
      <p:sp>
        <p:nvSpPr>
          <p:cNvPr id="233" name="CustomShape 2"/>
          <p:cNvSpPr/>
          <p:nvPr/>
        </p:nvSpPr>
        <p:spPr>
          <a:xfrm>
            <a:off x="263520" y="5965200"/>
            <a:ext cx="10569960" cy="91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Based on: Leiding (2020) – The M2X Economy – Concepts for Business Interactions, Transactions and Collaborations Among Autonomous Smart Devices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(2016) – Designing a Smart-Contract Application Layer for Transacting Decentralized Autonomous Organizations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Creation of Smart-Contracting Collaborations for Decentralized Autonomous Organizations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Establishing Distributed Governance Infrastructures for Enacting Cross-Organization Collaborations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et al. (2015) –Conflict-Resolution Lifecycles for Governed Decentralized Autonomous Organization Collaboration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Conflict Resolution and Rollback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if something goes wrong?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(failing to transport the user to the agreed-upon destination)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Two options: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Immediate rollback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Mediation process that is supervised by a conflict resolution escrow service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Can be calming or disruptive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Conflict Resolution and Rollback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if something goes wrong?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(failing to transport the user to the agreed-upon destination)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Two options: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Immediate rollback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Mediation process that is supervised by a conflict resolution escrow service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be calming or disruptive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Governance Termination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Contract terminates, or expires either after the user arrives at the final destination, or when the contract is prematurely terminated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Dismantle DGI and everything that was setup before the enactment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Digital Contract Lifecycle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1" name="Grafik 11" descr=""/>
          <p:cNvPicPr/>
          <p:nvPr/>
        </p:nvPicPr>
        <p:blipFill>
          <a:blip r:embed="rId1"/>
          <a:stretch/>
        </p:blipFill>
        <p:spPr>
          <a:xfrm>
            <a:off x="896400" y="1303200"/>
            <a:ext cx="9625320" cy="4621320"/>
          </a:xfrm>
          <a:prstGeom prst="rect">
            <a:avLst/>
          </a:prstGeom>
          <a:ln w="0">
            <a:noFill/>
          </a:ln>
        </p:spPr>
      </p:pic>
      <p:sp>
        <p:nvSpPr>
          <p:cNvPr id="242" name="CustomShape 2"/>
          <p:cNvSpPr/>
          <p:nvPr/>
        </p:nvSpPr>
        <p:spPr>
          <a:xfrm>
            <a:off x="263520" y="5965200"/>
            <a:ext cx="10569960" cy="91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Based on: Leiding (2020) – The M2X Economy – Concepts for Business Interactions, Transactions and Collaborations Among Autonomous Smart Devices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(2016) – Designing a Smart-Contract Application Layer for Transacting Decentralized Autonomous Organizations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Creation of Smart-Contracting Collaborations for Decentralized Autonomous Organizations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Establishing Distributed Governance Infrastructures for Enacting Cross-Organization Collaborations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et al. (2015) –Conflict-Resolution Lifecycles for Governed Decentralized Autonomous Organization Collaboration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Modalities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Modalities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 integrity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Accountability and Logging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Privacy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Trust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Market Behavior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Modalities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 integrity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Accountability and logging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Privacy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Trust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Market Behavior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Modalities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 integrity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Accountability and logging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Privacy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Trust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Market Behavior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6"/>
          <p:cNvSpPr/>
          <p:nvPr/>
        </p:nvSpPr>
        <p:spPr>
          <a:xfrm>
            <a:off x="335520" y="4406760"/>
            <a:ext cx="10743480" cy="135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de-DE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Back to the Lecture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CustomShape 17"/>
          <p:cNvSpPr/>
          <p:nvPr/>
        </p:nvSpPr>
        <p:spPr>
          <a:xfrm>
            <a:off x="335520" y="2906640"/>
            <a:ext cx="10743480" cy="14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Modalities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 integrity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Accountability and logging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Privacy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Trust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Market Behavior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Modalities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 integrity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Accountability and logging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Privacy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Trust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Market behavior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CustomShape 1"/>
          <p:cNvSpPr/>
          <p:nvPr/>
        </p:nvSpPr>
        <p:spPr>
          <a:xfrm>
            <a:off x="335520" y="4406760"/>
            <a:ext cx="10746360" cy="13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Why Blockchain Technology?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CustomShape 2"/>
          <p:cNvSpPr/>
          <p:nvPr/>
        </p:nvSpPr>
        <p:spPr>
          <a:xfrm>
            <a:off x="335520" y="2906640"/>
            <a:ext cx="10746360" cy="14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Why Blockchain Technology?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CustomShape 2"/>
          <p:cNvSpPr/>
          <p:nvPr/>
        </p:nvSpPr>
        <p:spPr>
          <a:xfrm>
            <a:off x="335520" y="1828800"/>
            <a:ext cx="10746720" cy="447408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Smart contracts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Enable and govern business transactions/interactions and collaborations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 need for arbitration via a trusted authority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Readable/processable by machines and humans alike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Fact tracking, non-repudiation, auditability, and tamper-resistant storage of information in a distributed multi-stakeholder setting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Why Blockchain Technology?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CustomShape 2"/>
          <p:cNvSpPr/>
          <p:nvPr/>
        </p:nvSpPr>
        <p:spPr>
          <a:xfrm>
            <a:off x="335520" y="1828800"/>
            <a:ext cx="10746720" cy="447408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Smart contracts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Enable and govern business transactions/interactions and collaborations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 need for arbitration via a trusted authority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Readable/processable by machines and humans alike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Fact tracking, non-repudiation, auditability, and tamper-resistant storage of information in a distributed multi-stakeholder setting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Automation and economy of scale via computerized transaction protocol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Why Blockchain Technology?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CustomShape 2"/>
          <p:cNvSpPr/>
          <p:nvPr/>
        </p:nvSpPr>
        <p:spPr>
          <a:xfrm>
            <a:off x="335520" y="1828800"/>
            <a:ext cx="10746720" cy="447408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Smart contracts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Enable and govern business transactions/interactions and collaborations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 need for arbitration via a trusted authority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Readable/processable by machines and humans alike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Fact tracking, non-repudiation, auditability, and tamper-resistant storage of information in a distributed multi-stakeholder setting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Automation and economy of scale via computerized transaction protocol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Decentralized, distributed, open and interoperable ecosystem without lock-in effects instead of silo-like oligopoly structures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1"/>
          <p:cNvSpPr/>
          <p:nvPr/>
        </p:nvSpPr>
        <p:spPr>
          <a:xfrm>
            <a:off x="335520" y="4406760"/>
            <a:ext cx="10746360" cy="13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M2x Economy → Circular Economy (2.0)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CustomShape 2"/>
          <p:cNvSpPr/>
          <p:nvPr/>
        </p:nvSpPr>
        <p:spPr>
          <a:xfrm>
            <a:off x="335520" y="2906640"/>
            <a:ext cx="10746360" cy="14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335520" y="764640"/>
            <a:ext cx="10746360" cy="49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Nature of Technology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CustomShape 2"/>
          <p:cNvSpPr/>
          <p:nvPr/>
        </p:nvSpPr>
        <p:spPr>
          <a:xfrm>
            <a:off x="335520" y="1268640"/>
            <a:ext cx="10746360" cy="503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the past many new technologies have emerged and disrupted existing economical models.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B. Arthur stipulates that an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economy is an expression of its technologies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Thus, it can be argued that the current unsatisfying state of </a:t>
            </a: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the Circular Economy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reflects a lack of sufficiently developed technologies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that express themselves within the CE.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   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Or, more precisely – difficulties of the stakeholders in combining the technologies              that are required to enable the CE.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CustomShape 3"/>
          <p:cNvSpPr/>
          <p:nvPr/>
        </p:nvSpPr>
        <p:spPr>
          <a:xfrm>
            <a:off x="263520" y="6411600"/>
            <a:ext cx="647388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Arthur, Brian (2011) – The Nature of Technology: What It Is and How It Evolves.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335520" y="764640"/>
            <a:ext cx="10746360" cy="49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Performance Economy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68" name="" descr=""/>
          <p:cNvPicPr/>
          <p:nvPr/>
        </p:nvPicPr>
        <p:blipFill>
          <a:blip r:embed="rId1"/>
          <a:stretch/>
        </p:blipFill>
        <p:spPr>
          <a:xfrm>
            <a:off x="2244960" y="1007280"/>
            <a:ext cx="6891120" cy="5157360"/>
          </a:xfrm>
          <a:prstGeom prst="rect">
            <a:avLst/>
          </a:prstGeom>
          <a:ln w="0">
            <a:noFill/>
          </a:ln>
        </p:spPr>
      </p:pic>
      <p:sp>
        <p:nvSpPr>
          <p:cNvPr id="269" name="CustomShape 2"/>
          <p:cNvSpPr/>
          <p:nvPr/>
        </p:nvSpPr>
        <p:spPr>
          <a:xfrm>
            <a:off x="263520" y="6411960"/>
            <a:ext cx="646668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adapted from Walter R. Stahel (2019) – The Circular Economy: A User’s Guide.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335520" y="4406760"/>
            <a:ext cx="10746360" cy="13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What‘S next?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CustomShape 2"/>
          <p:cNvSpPr/>
          <p:nvPr/>
        </p:nvSpPr>
        <p:spPr>
          <a:xfrm>
            <a:off x="335520" y="2906640"/>
            <a:ext cx="10746360" cy="14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335520" y="764640"/>
            <a:ext cx="1073916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 Data-Driven Smart Circular Economy Framework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263520" y="6411600"/>
            <a:ext cx="979128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based on Kristoffersen et al. (2020) – The smart circular economy: A digital-enabled circular strategies framework for manufacturing companies. 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7" name="" descr=""/>
          <p:cNvPicPr/>
          <p:nvPr/>
        </p:nvPicPr>
        <p:blipFill>
          <a:blip r:embed="rId1"/>
          <a:stretch/>
        </p:blipFill>
        <p:spPr>
          <a:xfrm>
            <a:off x="470880" y="1371600"/>
            <a:ext cx="10951200" cy="479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What's next?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oT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Vision of M2X as a potential enabler for the PE/CE2.0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Missing building block → Blockchain Technology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4" name="Grafik 15" descr=""/>
          <p:cNvPicPr/>
          <p:nvPr/>
        </p:nvPicPr>
        <p:blipFill>
          <a:blip r:embed="rId1"/>
          <a:stretch/>
        </p:blipFill>
        <p:spPr>
          <a:xfrm>
            <a:off x="2730600" y="2716200"/>
            <a:ext cx="313560" cy="357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What's next?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IoT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Vision of M2X as a potential enabler for the PE/CE2.0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Missing building block → Blockchain Technology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7" name="Grafik 15" descr=""/>
          <p:cNvPicPr/>
          <p:nvPr/>
        </p:nvPicPr>
        <p:blipFill>
          <a:blip r:embed="rId1"/>
          <a:stretch/>
        </p:blipFill>
        <p:spPr>
          <a:xfrm>
            <a:off x="2730600" y="2716200"/>
            <a:ext cx="313560" cy="357120"/>
          </a:xfrm>
          <a:prstGeom prst="rect">
            <a:avLst/>
          </a:prstGeom>
          <a:ln w="0">
            <a:noFill/>
          </a:ln>
        </p:spPr>
      </p:pic>
      <p:pic>
        <p:nvPicPr>
          <p:cNvPr id="278" name="Grafik 16" descr=""/>
          <p:cNvPicPr/>
          <p:nvPr/>
        </p:nvPicPr>
        <p:blipFill>
          <a:blip r:embed="rId2"/>
          <a:stretch/>
        </p:blipFill>
        <p:spPr>
          <a:xfrm>
            <a:off x="1103760" y="3079440"/>
            <a:ext cx="313560" cy="357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What's next?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IoT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Vision of M2X as a potential enabler for the PE/CE2.0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Missing building block → Blockchain Technology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1" name="Grafik 15" descr=""/>
          <p:cNvPicPr/>
          <p:nvPr/>
        </p:nvPicPr>
        <p:blipFill>
          <a:blip r:embed="rId1"/>
          <a:stretch/>
        </p:blipFill>
        <p:spPr>
          <a:xfrm>
            <a:off x="2730600" y="2716200"/>
            <a:ext cx="313560" cy="357120"/>
          </a:xfrm>
          <a:prstGeom prst="rect">
            <a:avLst/>
          </a:prstGeom>
          <a:ln w="0">
            <a:noFill/>
          </a:ln>
        </p:spPr>
      </p:pic>
      <p:pic>
        <p:nvPicPr>
          <p:cNvPr id="282" name="Grafik 16" descr=""/>
          <p:cNvPicPr/>
          <p:nvPr/>
        </p:nvPicPr>
        <p:blipFill>
          <a:blip r:embed="rId2"/>
          <a:stretch/>
        </p:blipFill>
        <p:spPr>
          <a:xfrm>
            <a:off x="1103760" y="3079440"/>
            <a:ext cx="313560" cy="357120"/>
          </a:xfrm>
          <a:prstGeom prst="rect">
            <a:avLst/>
          </a:prstGeom>
          <a:ln w="0">
            <a:noFill/>
          </a:ln>
        </p:spPr>
      </p:pic>
      <p:pic>
        <p:nvPicPr>
          <p:cNvPr id="283" name="Grafik 17" descr=""/>
          <p:cNvPicPr/>
          <p:nvPr/>
        </p:nvPicPr>
        <p:blipFill>
          <a:blip r:embed="rId3"/>
          <a:stretch/>
        </p:blipFill>
        <p:spPr>
          <a:xfrm>
            <a:off x="6815880" y="3429000"/>
            <a:ext cx="313560" cy="357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CustomShape 1"/>
          <p:cNvSpPr/>
          <p:nvPr/>
        </p:nvSpPr>
        <p:spPr>
          <a:xfrm>
            <a:off x="335520" y="764640"/>
            <a:ext cx="107467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What's next?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CustomShape 2"/>
          <p:cNvSpPr/>
          <p:nvPr/>
        </p:nvSpPr>
        <p:spPr>
          <a:xfrm>
            <a:off x="335520" y="1268640"/>
            <a:ext cx="10746720" cy="5034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IoT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Vision of M2X as a potential enabler for the PE/CE2.0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Missing building block → Blockchain Technology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6" name="Grafik 15" descr=""/>
          <p:cNvPicPr/>
          <p:nvPr/>
        </p:nvPicPr>
        <p:blipFill>
          <a:blip r:embed="rId1"/>
          <a:stretch/>
        </p:blipFill>
        <p:spPr>
          <a:xfrm>
            <a:off x="2730600" y="2716200"/>
            <a:ext cx="313560" cy="357120"/>
          </a:xfrm>
          <a:prstGeom prst="rect">
            <a:avLst/>
          </a:prstGeom>
          <a:ln w="0">
            <a:noFill/>
          </a:ln>
        </p:spPr>
      </p:pic>
      <p:pic>
        <p:nvPicPr>
          <p:cNvPr id="287" name="Grafik 16" descr=""/>
          <p:cNvPicPr/>
          <p:nvPr/>
        </p:nvPicPr>
        <p:blipFill>
          <a:blip r:embed="rId2"/>
          <a:stretch/>
        </p:blipFill>
        <p:spPr>
          <a:xfrm>
            <a:off x="1103760" y="3079440"/>
            <a:ext cx="313560" cy="357120"/>
          </a:xfrm>
          <a:prstGeom prst="rect">
            <a:avLst/>
          </a:prstGeom>
          <a:ln w="0">
            <a:noFill/>
          </a:ln>
        </p:spPr>
      </p:pic>
      <p:pic>
        <p:nvPicPr>
          <p:cNvPr id="288" name="Grafik 17" descr=""/>
          <p:cNvPicPr/>
          <p:nvPr/>
        </p:nvPicPr>
        <p:blipFill>
          <a:blip r:embed="rId3"/>
          <a:stretch/>
        </p:blipFill>
        <p:spPr>
          <a:xfrm>
            <a:off x="6815880" y="3429000"/>
            <a:ext cx="313560" cy="357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CustomShape 1"/>
          <p:cNvSpPr/>
          <p:nvPr/>
        </p:nvSpPr>
        <p:spPr>
          <a:xfrm>
            <a:off x="335520" y="1268640"/>
            <a:ext cx="10746360" cy="503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r>
              <a:rPr b="1" lang="en-US" sz="40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CustomShape 2"/>
          <p:cNvSpPr/>
          <p:nvPr/>
        </p:nvSpPr>
        <p:spPr>
          <a:xfrm>
            <a:off x="335520" y="764640"/>
            <a:ext cx="10746360" cy="49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CustomShape 1"/>
          <p:cNvSpPr/>
          <p:nvPr/>
        </p:nvSpPr>
        <p:spPr>
          <a:xfrm>
            <a:off x="335520" y="764640"/>
            <a:ext cx="10746360" cy="49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Arial Unicode MS"/>
                <a:ea typeface="DejaVu Sans"/>
              </a:rPr>
              <a:t>Further Resources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CustomShape 2"/>
          <p:cNvSpPr/>
          <p:nvPr/>
        </p:nvSpPr>
        <p:spPr>
          <a:xfrm>
            <a:off x="335520" y="1268640"/>
            <a:ext cx="10746360" cy="503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B. Leiding, P. Sharma, A. Norta, “The Machine-to-Everything (M2X) Economy: Business Enactments, Collaborations, and e-Governance”, Future Internet 13.12 (2021): 319.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B. Leiding, “The M2X Economy – Concepts for Business Interactions, Transactions and Collaborations Among Autonomous Smart Devices”, PhD Thesis, University of Göttingen, Göttingen, Germany, 2020.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1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335520" y="764640"/>
            <a:ext cx="1073916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Nature of Technology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335520" y="2091600"/>
            <a:ext cx="10739160" cy="295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195120" indent="-1904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the past many new technologies have emerged and disrupted existing economical models.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04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B. Arthur stipulates that an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economy is an expression of its technologies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204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Thus, it can be argued that the current unsatisfying state of </a:t>
            </a: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the Circular Economy reflects a lack of sufficiently developed technologies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that express themselves                 within the CE.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204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Or, more precisely – difficulties of the stakeholders in combining the technologies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 that are required to enable the CE.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263520" y="6411600"/>
            <a:ext cx="646668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Arthur, Brian (2011) – The Nature of Technology: What It Is and How It Evolves.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335520" y="764640"/>
            <a:ext cx="1073916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Performance Economy to Sharing Economy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CustomShape 2"/>
          <p:cNvSpPr/>
          <p:nvPr/>
        </p:nvSpPr>
        <p:spPr>
          <a:xfrm>
            <a:off x="263520" y="6411600"/>
            <a:ext cx="6466680" cy="2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based on Walter R. Stahel (2019) – The Circular Economy: A User’s Guide.</a:t>
            </a:r>
            <a:endParaRPr b="0" lang="en-GB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3" name="" descr=""/>
          <p:cNvPicPr/>
          <p:nvPr/>
        </p:nvPicPr>
        <p:blipFill>
          <a:blip r:embed="rId1"/>
          <a:stretch/>
        </p:blipFill>
        <p:spPr>
          <a:xfrm>
            <a:off x="566640" y="2167200"/>
            <a:ext cx="10626840" cy="2997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409</TotalTime>
  <Application>LibreOffice/7.6.7.2$Linux_X86_64 LibreOffice_project/60$Build-2</Application>
  <AppVersion>15.0000</AppVersion>
  <Words>3765</Words>
  <Paragraphs>473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2013-05-21T09:22:36Z</dcterms:created>
  <dc:creator>Hooby</dc:creator>
  <dc:description/>
  <dc:language>en-US</dc:language>
  <cp:lastModifiedBy>Benjamin Leiding</cp:lastModifiedBy>
  <cp:lastPrinted>2024-04-15T11:22:25Z</cp:lastPrinted>
  <dcterms:modified xsi:type="dcterms:W3CDTF">2024-07-08T13:32:13Z</dcterms:modified>
  <cp:revision>3668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0</vt:i4>
  </property>
  <property fmtid="{D5CDD505-2E9C-101B-9397-08002B2CF9AE}" pid="3" name="HyperlinksChanged">
    <vt:bool>0</vt:bool>
  </property>
  <property fmtid="{D5CDD505-2E9C-101B-9397-08002B2CF9AE}" pid="4" name="LinksUpToDate">
    <vt:bool>0</vt:bool>
  </property>
  <property fmtid="{D5CDD505-2E9C-101B-9397-08002B2CF9AE}" pid="5" name="MMClips">
    <vt:i4>0</vt:i4>
  </property>
  <property fmtid="{D5CDD505-2E9C-101B-9397-08002B2CF9AE}" pid="6" name="Notes">
    <vt:i4>0</vt:i4>
  </property>
  <property fmtid="{D5CDD505-2E9C-101B-9397-08002B2CF9AE}" pid="7" name="PresentationFormat">
    <vt:lpwstr>Breitbild</vt:lpwstr>
  </property>
  <property fmtid="{D5CDD505-2E9C-101B-9397-08002B2CF9AE}" pid="8" name="ScaleCrop">
    <vt:bool>0</vt:bool>
  </property>
  <property fmtid="{D5CDD505-2E9C-101B-9397-08002B2CF9AE}" pid="9" name="ShareDoc">
    <vt:bool>0</vt:bool>
  </property>
  <property fmtid="{D5CDD505-2E9C-101B-9397-08002B2CF9AE}" pid="10" name="Slides">
    <vt:i4>70</vt:i4>
  </property>
</Properties>
</file>